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96" r:id="rId4"/>
    <p:sldId id="264" r:id="rId5"/>
    <p:sldId id="263" r:id="rId6"/>
    <p:sldId id="262" r:id="rId7"/>
    <p:sldId id="261" r:id="rId8"/>
    <p:sldId id="257" r:id="rId9"/>
    <p:sldId id="259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1" r:id="rId26"/>
    <p:sldId id="280" r:id="rId27"/>
    <p:sldId id="275" r:id="rId28"/>
    <p:sldId id="282" r:id="rId29"/>
    <p:sldId id="283" r:id="rId30"/>
    <p:sldId id="284" r:id="rId31"/>
    <p:sldId id="285" r:id="rId32"/>
    <p:sldId id="286" r:id="rId33"/>
    <p:sldId id="291" r:id="rId34"/>
    <p:sldId id="290" r:id="rId35"/>
    <p:sldId id="287" r:id="rId36"/>
    <p:sldId id="289" r:id="rId37"/>
    <p:sldId id="288" r:id="rId38"/>
    <p:sldId id="295" r:id="rId39"/>
    <p:sldId id="292" r:id="rId40"/>
    <p:sldId id="294" r:id="rId41"/>
    <p:sldId id="293" r:id="rId42"/>
    <p:sldId id="297" r:id="rId43"/>
    <p:sldId id="298" r:id="rId44"/>
    <p:sldId id="299" r:id="rId45"/>
    <p:sldId id="300" r:id="rId46"/>
    <p:sldId id="301" r:id="rId47"/>
    <p:sldId id="302" r:id="rId48"/>
    <p:sldId id="305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0C8DA8-881E-4FD7-B70F-17E5BFAE27A2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F7F59E5-760B-4EE0-9F7E-FC563C3AD3B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1142984"/>
            <a:ext cx="8786842" cy="392909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Готов к труду и</a:t>
            </a:r>
            <a:br>
              <a:rPr lang="ru-RU" sz="6600" dirty="0" smtClean="0"/>
            </a:br>
            <a:r>
              <a:rPr lang="ru-RU" sz="6600" dirty="0" smtClean="0"/>
              <a:t>обороне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14818"/>
            <a:ext cx="648004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ученицей 10 «А» класса Королёвой Ксенией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Структура и содержание Всероссийского </a:t>
            </a:r>
            <a:b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физкультурно-спортивного комплекса «Готов к труду и обороне» (ГТО)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467600" cy="4197361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 smtClean="0">
                <a:latin typeface="+mj-lt"/>
              </a:rPr>
              <a:t>Содержание комплекса</a:t>
            </a:r>
            <a:r>
              <a:rPr lang="ru-RU" dirty="0" smtClean="0">
                <a:latin typeface="+mj-lt"/>
              </a:rPr>
              <a:t> – нормативы ГТО и спортивных разрядов, система тестирования, рекомендации по особенностям двигательного режима для различных групп.</a:t>
            </a:r>
          </a:p>
          <a:p>
            <a:pPr fontAlgn="base"/>
            <a:r>
              <a:rPr lang="ru-RU" dirty="0" smtClean="0">
                <a:latin typeface="+mj-lt"/>
              </a:rPr>
              <a:t>Структура комплекса включает </a:t>
            </a:r>
            <a:r>
              <a:rPr lang="ru-RU" dirty="0" smtClean="0">
                <a:solidFill>
                  <a:srgbClr val="FFFF00"/>
                </a:solidFill>
                <a:latin typeface="+mj-lt"/>
              </a:rPr>
              <a:t>11 ступеней</a:t>
            </a:r>
            <a:r>
              <a:rPr lang="ru-RU" dirty="0" smtClean="0">
                <a:latin typeface="+mj-lt"/>
              </a:rPr>
              <a:t>, для каждой из которых установлены виды испытаний и нормативы их выполнения для права получения в первых семи из них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бронзового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серебряного</a:t>
            </a:r>
            <a:r>
              <a:rPr lang="ru-RU" dirty="0" smtClean="0">
                <a:latin typeface="+mj-lt"/>
              </a:rPr>
              <a:t> или </a:t>
            </a:r>
            <a:r>
              <a:rPr lang="ru-RU" b="1" dirty="0" smtClean="0">
                <a:solidFill>
                  <a:srgbClr val="FFFF00"/>
                </a:solidFill>
                <a:latin typeface="+mj-lt"/>
              </a:rPr>
              <a:t>золотого</a:t>
            </a:r>
            <a:r>
              <a:rPr lang="ru-RU" dirty="0" smtClean="0">
                <a:latin typeface="+mj-lt"/>
              </a:rPr>
              <a:t> знака и без вручения знака в остальных четырех в зависимости от пола и возраста. Кроме того, для каждой ступени определены необходимые знания, умения и рекомендации к двигательному режиму.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5257808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I ступень: 1 - 2 классы (6 - 8 лет);</a:t>
            </a:r>
          </a:p>
          <a:p>
            <a:r>
              <a:rPr lang="ru-RU" dirty="0" smtClean="0"/>
              <a:t>II ступень: 3 - 4 классы (9 - 10 лет);</a:t>
            </a:r>
          </a:p>
          <a:p>
            <a:r>
              <a:rPr lang="ru-RU" dirty="0" smtClean="0"/>
              <a:t>III ступень: 5 - 6 классы (11 - 12 лет);</a:t>
            </a:r>
          </a:p>
          <a:p>
            <a:r>
              <a:rPr lang="ru-RU" dirty="0" smtClean="0"/>
              <a:t>IV ступень: 7 - 9 классы (13 - 15 лет);</a:t>
            </a:r>
          </a:p>
          <a:p>
            <a:r>
              <a:rPr lang="ru-RU" dirty="0" smtClean="0"/>
              <a:t>V ступень: 10 - 11 классы, </a:t>
            </a:r>
            <a:r>
              <a:rPr lang="ru-RU" sz="2100" dirty="0" smtClean="0"/>
              <a:t>среднее профессиональное образование </a:t>
            </a:r>
          </a:p>
          <a:p>
            <a:r>
              <a:rPr lang="ru-RU" dirty="0" smtClean="0"/>
              <a:t>(16 - 17 лет);</a:t>
            </a:r>
          </a:p>
          <a:p>
            <a:r>
              <a:rPr lang="ru-RU" dirty="0" smtClean="0"/>
              <a:t>VI ступень: 18 - 29 лет;</a:t>
            </a:r>
          </a:p>
          <a:p>
            <a:r>
              <a:rPr lang="ru-RU" dirty="0" smtClean="0"/>
              <a:t>VII ступень: 30 - 39 лет;</a:t>
            </a:r>
          </a:p>
          <a:p>
            <a:r>
              <a:rPr lang="ru-RU" dirty="0" smtClean="0"/>
              <a:t>VIII ступень: 40 - 49 лет;</a:t>
            </a:r>
          </a:p>
          <a:p>
            <a:r>
              <a:rPr lang="en-US" dirty="0" smtClean="0"/>
              <a:t>IX</a:t>
            </a:r>
            <a:r>
              <a:rPr lang="ru-RU" dirty="0" smtClean="0"/>
              <a:t> ступень: 50 – 59 лет;</a:t>
            </a:r>
          </a:p>
          <a:p>
            <a:r>
              <a:rPr lang="en-US" dirty="0" smtClean="0"/>
              <a:t>X</a:t>
            </a:r>
            <a:r>
              <a:rPr lang="ru-RU" dirty="0" smtClean="0"/>
              <a:t> ступень: 60 – 69 лет;</a:t>
            </a:r>
          </a:p>
          <a:p>
            <a:r>
              <a:rPr lang="en-US" dirty="0" smtClean="0"/>
              <a:t>XI </a:t>
            </a:r>
            <a:r>
              <a:rPr lang="ru-RU" dirty="0" smtClean="0"/>
              <a:t>ступень: 70 лет и старше.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9698" name="Picture 2" descr="http://nsrd.ru/storage/pub/foto/538a096b77f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407833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://www.sporttest.ru/Gallery/news/4a671dea2cb5166fe1497fddb7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1721">
            <a:off x="5461181" y="1012205"/>
            <a:ext cx="3307158" cy="264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5286412" cy="6072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     Комплекс ГТО состоит из следующих частей:</a:t>
            </a:r>
          </a:p>
          <a:p>
            <a:r>
              <a:rPr lang="ru-RU" u="sng" dirty="0" smtClean="0">
                <a:latin typeface="+mj-lt"/>
              </a:rPr>
              <a:t>первая часть </a:t>
            </a:r>
            <a:r>
              <a:rPr lang="ru-RU" dirty="0" smtClean="0">
                <a:latin typeface="+mj-lt"/>
              </a:rPr>
              <a:t>(нормативно-тестирующая) предусматривает общую оценку уровня физической подготовленности населения на основании результатов выполнения установленных нормативов с последующим награждением знаками отличия Комплекса ГТО;</a:t>
            </a:r>
          </a:p>
          <a:p>
            <a:r>
              <a:rPr lang="ru-RU" u="sng" dirty="0" smtClean="0">
                <a:latin typeface="+mj-lt"/>
              </a:rPr>
              <a:t>вторая часть </a:t>
            </a:r>
            <a:r>
              <a:rPr lang="ru-RU" dirty="0" smtClean="0">
                <a:latin typeface="+mj-lt"/>
              </a:rPr>
              <a:t>(спортивная) направлена на привлечение граждан к регулярным занятиям физической культурой и спортом с учетом возрастных групп населения с целью выполнения разрядных нормативов и получения массовых спортивных разрядов.</a:t>
            </a:r>
          </a:p>
          <a:p>
            <a:endParaRPr lang="ru-RU" dirty="0"/>
          </a:p>
        </p:txBody>
      </p:sp>
      <p:pic>
        <p:nvPicPr>
          <p:cNvPr id="28674" name="Picture 2" descr="http://www.shatura.ru/files/2015/04/IMG_1212.jpg"/>
          <p:cNvPicPr>
            <a:picLocks noChangeAspect="1" noChangeArrowheads="1"/>
          </p:cNvPicPr>
          <p:nvPr/>
        </p:nvPicPr>
        <p:blipFill>
          <a:blip r:embed="rId2" cstate="print"/>
          <a:srcRect l="22917" t="15625" r="12500"/>
          <a:stretch>
            <a:fillRect/>
          </a:stretch>
        </p:blipFill>
        <p:spPr bwMode="auto">
          <a:xfrm>
            <a:off x="5429256" y="3429000"/>
            <a:ext cx="3526921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www.novostimo.ru/sites/default/files/imagecache/node/02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5498">
            <a:off x="5357818" y="1000108"/>
            <a:ext cx="3429024" cy="2218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14422"/>
            <a:ext cx="7467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Нормативно-тестирующая часть</a:t>
            </a:r>
            <a:r>
              <a:rPr lang="ru-RU" dirty="0" smtClean="0">
                <a:latin typeface="+mj-lt"/>
              </a:rPr>
              <a:t> Комплекса ГТО состоит из трех основных разделов:</a:t>
            </a:r>
          </a:p>
          <a:p>
            <a:r>
              <a:rPr lang="ru-RU" dirty="0" smtClean="0">
                <a:latin typeface="+mj-lt"/>
              </a:rPr>
              <a:t>1) виды испытаний (тесты) и нормативные требования;</a:t>
            </a:r>
          </a:p>
          <a:p>
            <a:r>
              <a:rPr lang="ru-RU" dirty="0" smtClean="0">
                <a:latin typeface="+mj-lt"/>
              </a:rPr>
              <a:t>2) оценка уровня знаний и умений в области физической культуры и спорта;</a:t>
            </a:r>
          </a:p>
          <a:p>
            <a:r>
              <a:rPr lang="ru-RU" dirty="0" smtClean="0">
                <a:latin typeface="+mj-lt"/>
              </a:rPr>
              <a:t>3) рекомендации к недельному двигательному режиму.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    Виды испытаний (тесты) и нормативные требования </a:t>
            </a:r>
            <a:r>
              <a:rPr lang="ru-RU" dirty="0" smtClean="0">
                <a:latin typeface="+mj-lt"/>
              </a:rPr>
              <a:t>включают: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виды испытаний (тесты), позволяющие определить развитие физических качеств и прикладных двигательных умений и навыков граждан;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нормативы, позволяющие оценить уровень развития физических качеств в соответствии с половыми и возрастными особенностями развития человека, представленные в государственных требованиях к физической подготовленности населения Российской Федерации.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уровня знаний и умений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+mj-lt"/>
              </a:rPr>
              <a:t>Оценка уровня знаний и умений </a:t>
            </a:r>
            <a:r>
              <a:rPr lang="ru-RU" dirty="0" smtClean="0">
                <a:latin typeface="+mj-lt"/>
              </a:rPr>
              <a:t>в области физической культуры и спорта включает проверку знаний и умений по следующим разделам:</a:t>
            </a:r>
          </a:p>
          <a:p>
            <a:r>
              <a:rPr lang="ru-RU" dirty="0" smtClean="0">
                <a:latin typeface="+mj-lt"/>
              </a:rPr>
              <a:t>влияние занятий физической культурой на состояние здоровья, повышение умственной и физической работоспособности; </a:t>
            </a:r>
          </a:p>
          <a:p>
            <a:r>
              <a:rPr lang="ru-RU" dirty="0" smtClean="0">
                <a:latin typeface="+mj-lt"/>
              </a:rPr>
              <a:t>гигиена занятий физической культурой;</a:t>
            </a:r>
          </a:p>
          <a:p>
            <a:r>
              <a:rPr lang="ru-RU" dirty="0" smtClean="0">
                <a:latin typeface="+mj-lt"/>
              </a:rPr>
              <a:t>основные методы контроля физического состояния при занятиях различными физкультурно-оздоровительными системами и видами спорта; </a:t>
            </a:r>
          </a:p>
          <a:p>
            <a:r>
              <a:rPr lang="ru-RU" dirty="0" smtClean="0">
                <a:latin typeface="+mj-lt"/>
              </a:rPr>
              <a:t>основы методики самостоятельных занятий; </a:t>
            </a:r>
          </a:p>
          <a:p>
            <a:r>
              <a:rPr lang="ru-RU" dirty="0" smtClean="0">
                <a:latin typeface="+mj-lt"/>
              </a:rPr>
              <a:t>основы истории развития физической культуры и спорта;</a:t>
            </a:r>
          </a:p>
          <a:p>
            <a:r>
              <a:rPr lang="ru-RU" dirty="0" smtClean="0">
                <a:latin typeface="+mj-lt"/>
              </a:rPr>
              <a:t>овладение практическими умениями и навыками физкультурно-оздоровительной и прикладной направленности, овладение умениями и навыками в различных видах физкультурно-спортивной деятельности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к недельному двигательному режиму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Рекомендации к недельному двигательному режиму</a:t>
            </a:r>
            <a:r>
              <a:rPr lang="ru-RU" dirty="0" smtClean="0">
                <a:latin typeface="+mj-lt"/>
              </a:rPr>
              <a:t> предусматривают минимальный объем различных видов двигательной активности, необходимый для развития физических качеств, сохранения и укрепления здоровья, подготовки к выполнению видов испытаний (тестов) и норм Комплекса ГТО.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114300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+mj-lt"/>
              </a:rPr>
              <a:t>Спортивная часть Комплекса</a:t>
            </a: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ГТО</a:t>
            </a:r>
            <a:r>
              <a:rPr lang="ru-RU" dirty="0" smtClean="0">
                <a:latin typeface="+mj-lt"/>
              </a:rPr>
              <a:t> включает разрядные требования для многоборий, состоящих из видов испытаний (тестов), входящих в Комплекс ГТО</a:t>
            </a:r>
            <a:endParaRPr lang="ru-RU" dirty="0">
              <a:latin typeface="+mj-lt"/>
            </a:endParaRPr>
          </a:p>
        </p:txBody>
      </p:sp>
      <p:pic>
        <p:nvPicPr>
          <p:cNvPr id="23554" name="Picture 2" descr="http://www.ljplus.ru/img3/i/v/ivonn/Byt-fizkulturnik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286148" cy="4493878"/>
          </a:xfrm>
          <a:prstGeom prst="rect">
            <a:avLst/>
          </a:prstGeom>
          <a:noFill/>
        </p:spPr>
      </p:pic>
      <p:pic>
        <p:nvPicPr>
          <p:cNvPr id="23556" name="Picture 4" descr="http://img2.ntv.ru/home/news/20140324/gto.jpg"/>
          <p:cNvPicPr>
            <a:picLocks noChangeAspect="1" noChangeArrowheads="1"/>
          </p:cNvPicPr>
          <p:nvPr/>
        </p:nvPicPr>
        <p:blipFill>
          <a:blip r:embed="rId3" cstate="print"/>
          <a:srcRect l="24610"/>
          <a:stretch>
            <a:fillRect/>
          </a:stretch>
        </p:blipFill>
        <p:spPr bwMode="auto">
          <a:xfrm rot="636660">
            <a:off x="4071934" y="2143116"/>
            <a:ext cx="4595802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5429288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К выполнению нормативов Комплекса ГТО допускаются лица, относящиеся к различным группам здоровья, систематически занимающиеся физической культурой и спортом, в том числе самостоятельно, на основании результатов диспансеризации или медицинского осмотра. Перечень видов испытаний (тестов), входящих в Комплекс ГТО, и порядок оценки выполнения нормативов лицами, отнесенными по состоянию здоровья к подготовительной или специальной медицинским группам, утверждаются федеральным органом исполнительной власти</a:t>
            </a:r>
            <a:endParaRPr lang="ru-RU" dirty="0">
              <a:latin typeface="+mj-lt"/>
            </a:endParaRPr>
          </a:p>
        </p:txBody>
      </p:sp>
      <p:pic>
        <p:nvPicPr>
          <p:cNvPr id="22530" name="Picture 2" descr="http://gazetazp.ru/arhiv/2014/164/pic/2-2.jpg"/>
          <p:cNvPicPr>
            <a:picLocks noChangeAspect="1" noChangeArrowheads="1"/>
          </p:cNvPicPr>
          <p:nvPr/>
        </p:nvPicPr>
        <p:blipFill>
          <a:blip r:embed="rId2" cstate="print"/>
          <a:srcRect l="45000" r="19000"/>
          <a:stretch>
            <a:fillRect/>
          </a:stretch>
        </p:blipFill>
        <p:spPr bwMode="auto">
          <a:xfrm>
            <a:off x="5643569" y="714356"/>
            <a:ext cx="2800565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86808" cy="414340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+mj-lt"/>
              </a:rPr>
              <a:t>Комплекс предусматривает три уровня трудности (</a:t>
            </a:r>
            <a:r>
              <a:rPr lang="ru-RU" b="1" dirty="0" smtClean="0">
                <a:solidFill>
                  <a:srgbClr val="FFFF00"/>
                </a:solidFill>
                <a:latin typeface="+mj-lt"/>
              </a:rPr>
              <a:t>золотой</a:t>
            </a:r>
            <a:r>
              <a:rPr lang="ru-RU" b="1" dirty="0" smtClean="0">
                <a:latin typeface="+mj-lt"/>
              </a:rPr>
              <a:t>,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+mj-lt"/>
              </a:rPr>
              <a:t>серебряный</a:t>
            </a:r>
            <a:r>
              <a:rPr lang="ru-RU" b="1" dirty="0" smtClean="0">
                <a:latin typeface="+mj-lt"/>
              </a:rPr>
              <a:t>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бронзовый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знаки отличия Комплекса ГТО). </a:t>
            </a:r>
          </a:p>
          <a:p>
            <a:r>
              <a:rPr lang="ru-RU" dirty="0" smtClean="0">
                <a:latin typeface="+mj-lt"/>
              </a:rPr>
              <a:t>Лица, выполнившие нормативы Комплекса ГТО, имеют право на получение соответствующего знака отличия Комплекса ГТО</a:t>
            </a:r>
          </a:p>
          <a:p>
            <a:r>
              <a:rPr lang="ru-RU" dirty="0" smtClean="0">
                <a:latin typeface="+mj-lt"/>
              </a:rPr>
              <a:t>Поступающие на обучение по образовательным программам высшего образования вправе представлять сведения о своих индивидуальных достижениях по физической культуре и спорту, результаты которых учитываются этими образовательными организациями при приеме</a:t>
            </a:r>
          </a:p>
          <a:p>
            <a:r>
              <a:rPr lang="ru-RU" dirty="0" smtClean="0">
                <a:latin typeface="+mj-lt"/>
              </a:rPr>
              <a:t>Студентам, обучающимся в образовательных организациях высшего образования и имеющим золотой знак отличия Комплекса ГТО, предоставляется возможность установления повышенной государственной академической стипендии в порядке, установленном федеральным органом исполнительной власти</a:t>
            </a:r>
            <a:endParaRPr lang="ru-RU" dirty="0">
              <a:latin typeface="+mj-lt"/>
            </a:endParaRPr>
          </a:p>
        </p:txBody>
      </p:sp>
      <p:pic>
        <p:nvPicPr>
          <p:cNvPr id="21508" name="Picture 4" descr="http://www.znachkov.net/spaw2/uploads/images/znachki_GTO_8_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429132"/>
            <a:ext cx="6429420" cy="219518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00.yaplakal.com/pics/pics_original/6/4/1/3071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6869">
            <a:off x="4979670" y="3742964"/>
            <a:ext cx="3976712" cy="258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ГТО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786346" cy="52149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+mj-lt"/>
              </a:rPr>
              <a:t>Готов к труду и обороне (ГТО)</a:t>
            </a:r>
            <a:r>
              <a:rPr lang="ru-RU" dirty="0" smtClean="0">
                <a:latin typeface="+mj-lt"/>
              </a:rPr>
              <a:t> — разрабатываемая программная и нормативная основа физического воспитания населения России. Регулируется «Положением о Всероссийском физкультурно-спортивном комплексе „Готов к труду и обороне“ (ГТО)». Координацию деятельности осуществляет Министерство спорта.</a:t>
            </a:r>
            <a:endParaRPr lang="ru-RU" dirty="0">
              <a:latin typeface="+mj-lt"/>
            </a:endParaRPr>
          </a:p>
        </p:txBody>
      </p:sp>
      <p:pic>
        <p:nvPicPr>
          <p:cNvPr id="34818" name="Picture 2" descr="http://www.pnp.ru/upload/uploaded_image/2015-04-22/pic_0e151d.jpg"/>
          <p:cNvPicPr>
            <a:picLocks noChangeAspect="1" noChangeArrowheads="1"/>
          </p:cNvPicPr>
          <p:nvPr/>
        </p:nvPicPr>
        <p:blipFill>
          <a:blip r:embed="rId3" cstate="print"/>
          <a:srcRect t="-4348" r="-4347"/>
          <a:stretch>
            <a:fillRect/>
          </a:stretch>
        </p:blipFill>
        <p:spPr bwMode="auto">
          <a:xfrm>
            <a:off x="4929190" y="785794"/>
            <a:ext cx="3857652" cy="2571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-ая ступень ГТО"/>
          <p:cNvPicPr>
            <a:picLocks noChangeAspect="1" noChangeArrowheads="1"/>
          </p:cNvPicPr>
          <p:nvPr/>
        </p:nvPicPr>
        <p:blipFill>
          <a:blip r:embed="rId2" cstate="print"/>
          <a:srcRect r="3453" b="63958"/>
          <a:stretch>
            <a:fillRect/>
          </a:stretch>
        </p:blipFill>
        <p:spPr bwMode="auto">
          <a:xfrm>
            <a:off x="500034" y="285729"/>
            <a:ext cx="7358114" cy="6399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-ая ступень ГТО"/>
          <p:cNvPicPr>
            <a:picLocks noChangeAspect="1" noChangeArrowheads="1"/>
          </p:cNvPicPr>
          <p:nvPr/>
        </p:nvPicPr>
        <p:blipFill>
          <a:blip r:embed="rId2" cstate="print"/>
          <a:srcRect t="36043" b="23674"/>
          <a:stretch>
            <a:fillRect/>
          </a:stretch>
        </p:blipFill>
        <p:spPr bwMode="auto">
          <a:xfrm>
            <a:off x="500035" y="142852"/>
            <a:ext cx="7429552" cy="651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-ая ступень ГТО"/>
          <p:cNvPicPr>
            <a:picLocks noChangeAspect="1" noChangeArrowheads="1"/>
          </p:cNvPicPr>
          <p:nvPr/>
        </p:nvPicPr>
        <p:blipFill>
          <a:blip r:embed="rId2" cstate="print"/>
          <a:srcRect l="2453" t="80860" r="1884"/>
          <a:stretch>
            <a:fillRect/>
          </a:stretch>
        </p:blipFill>
        <p:spPr bwMode="auto">
          <a:xfrm>
            <a:off x="357158" y="785794"/>
            <a:ext cx="8358246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аблица нормы ГТО, 2-ая ступень"/>
          <p:cNvPicPr>
            <a:picLocks noChangeAspect="1" noChangeArrowheads="1"/>
          </p:cNvPicPr>
          <p:nvPr/>
        </p:nvPicPr>
        <p:blipFill>
          <a:blip r:embed="rId2" cstate="print"/>
          <a:srcRect r="1913" b="64358"/>
          <a:stretch>
            <a:fillRect/>
          </a:stretch>
        </p:blipFill>
        <p:spPr bwMode="auto">
          <a:xfrm>
            <a:off x="642910" y="357166"/>
            <a:ext cx="7572428" cy="646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аблица нормы ГТО, 2-ая ступень"/>
          <p:cNvPicPr>
            <a:picLocks noChangeAspect="1" noChangeArrowheads="1"/>
          </p:cNvPicPr>
          <p:nvPr/>
        </p:nvPicPr>
        <p:blipFill>
          <a:blip r:embed="rId2" cstate="print"/>
          <a:srcRect t="35133" b="23115"/>
          <a:stretch>
            <a:fillRect/>
          </a:stretch>
        </p:blipFill>
        <p:spPr bwMode="auto">
          <a:xfrm>
            <a:off x="1000100" y="214290"/>
            <a:ext cx="6572296" cy="6446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аблица нормы ГТО, 2-ая ступень"/>
          <p:cNvPicPr>
            <a:picLocks noChangeAspect="1" noChangeArrowheads="1"/>
          </p:cNvPicPr>
          <p:nvPr/>
        </p:nvPicPr>
        <p:blipFill>
          <a:blip r:embed="rId2" cstate="print"/>
          <a:srcRect t="76974"/>
          <a:stretch>
            <a:fillRect/>
          </a:stretch>
        </p:blipFill>
        <p:spPr bwMode="auto">
          <a:xfrm>
            <a:off x="285720" y="1214422"/>
            <a:ext cx="8320029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аблица нормы ГТО, 3-яя ступень"/>
          <p:cNvPicPr>
            <a:picLocks noChangeAspect="1" noChangeArrowheads="1"/>
          </p:cNvPicPr>
          <p:nvPr/>
        </p:nvPicPr>
        <p:blipFill>
          <a:blip r:embed="rId2" cstate="print"/>
          <a:srcRect b="62487"/>
          <a:stretch>
            <a:fillRect/>
          </a:stretch>
        </p:blipFill>
        <p:spPr bwMode="auto">
          <a:xfrm>
            <a:off x="928662" y="326588"/>
            <a:ext cx="7072362" cy="653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таблица нормы ГТО, 3-яя ступень"/>
          <p:cNvPicPr>
            <a:picLocks noChangeAspect="1" noChangeArrowheads="1"/>
          </p:cNvPicPr>
          <p:nvPr/>
        </p:nvPicPr>
        <p:blipFill>
          <a:blip r:embed="rId2" cstate="print"/>
          <a:srcRect t="37968" b="21959"/>
          <a:stretch>
            <a:fillRect/>
          </a:stretch>
        </p:blipFill>
        <p:spPr bwMode="auto">
          <a:xfrm>
            <a:off x="1285852" y="214290"/>
            <a:ext cx="6517073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таблица нормы ГТО, 3-яя ступень"/>
          <p:cNvPicPr>
            <a:picLocks noChangeAspect="1" noChangeArrowheads="1"/>
          </p:cNvPicPr>
          <p:nvPr/>
        </p:nvPicPr>
        <p:blipFill>
          <a:blip r:embed="rId2" cstate="print"/>
          <a:srcRect t="77585"/>
          <a:stretch>
            <a:fillRect/>
          </a:stretch>
        </p:blipFill>
        <p:spPr bwMode="auto">
          <a:xfrm>
            <a:off x="214282" y="857232"/>
            <a:ext cx="8615766" cy="4754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таблица нормативов ГТО, 4-ая ступень"/>
          <p:cNvPicPr>
            <a:picLocks noChangeAspect="1" noChangeArrowheads="1"/>
          </p:cNvPicPr>
          <p:nvPr/>
        </p:nvPicPr>
        <p:blipFill>
          <a:blip r:embed="rId2" cstate="print"/>
          <a:srcRect b="70304"/>
          <a:stretch>
            <a:fillRect/>
          </a:stretch>
        </p:blipFill>
        <p:spPr bwMode="auto">
          <a:xfrm>
            <a:off x="1000099" y="0"/>
            <a:ext cx="73597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Готов к труду и обороне: Нормативы физической подготовки в СССР. Изображение №1."/>
          <p:cNvPicPr>
            <a:picLocks noChangeAspect="1" noChangeArrowheads="1"/>
          </p:cNvPicPr>
          <p:nvPr/>
        </p:nvPicPr>
        <p:blipFill>
          <a:blip r:embed="rId2" cstate="print"/>
          <a:srcRect l="33895" r="32932"/>
          <a:stretch>
            <a:fillRect/>
          </a:stretch>
        </p:blipFill>
        <p:spPr bwMode="auto">
          <a:xfrm>
            <a:off x="5643570" y="1643050"/>
            <a:ext cx="3286148" cy="45815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5429288" cy="51435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В 1931 году была принята первая программа физических нормативов, получившая название БГТО («Будь готов к труду и обороне СССР»). Состояла она из двух частей: для школьников первого–восьмого классов с четырьмя возрастными ступенями, а также учащихся и работающих граждан от 16 лет и старше с тремя ступенями. Программы и нормативы менялись раз в пять-восемь лет вплоть до 1972 года. До начала Великой Отечественной войны ГТО I ступени достигло шесть миллионов советских школьников, а II ступени — более 100 тысяч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0178" name="Picture 2" descr="Готов к труду и обороне: Нормативы физической подготовки в СССР. Изображение №2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2000264" cy="20002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таблица нормативов ГТО, 4-ая ступень"/>
          <p:cNvPicPr>
            <a:picLocks noChangeAspect="1" noChangeArrowheads="1"/>
          </p:cNvPicPr>
          <p:nvPr/>
        </p:nvPicPr>
        <p:blipFill>
          <a:blip r:embed="rId2" cstate="print"/>
          <a:srcRect t="29334" b="47851"/>
          <a:stretch>
            <a:fillRect/>
          </a:stretch>
        </p:blipFill>
        <p:spPr bwMode="auto">
          <a:xfrm>
            <a:off x="500034" y="571480"/>
            <a:ext cx="788307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таблица нормативов ГТО, 4-ая ступень"/>
          <p:cNvPicPr>
            <a:picLocks noChangeAspect="1" noChangeArrowheads="1"/>
          </p:cNvPicPr>
          <p:nvPr/>
        </p:nvPicPr>
        <p:blipFill>
          <a:blip r:embed="rId2" cstate="print"/>
          <a:srcRect t="52149" b="21414"/>
          <a:stretch>
            <a:fillRect/>
          </a:stretch>
        </p:blipFill>
        <p:spPr bwMode="auto">
          <a:xfrm>
            <a:off x="642910" y="214289"/>
            <a:ext cx="7572428" cy="6281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таблица нормативов ГТО, 4-ая ступень"/>
          <p:cNvPicPr>
            <a:picLocks noChangeAspect="1" noChangeArrowheads="1"/>
          </p:cNvPicPr>
          <p:nvPr/>
        </p:nvPicPr>
        <p:blipFill>
          <a:blip r:embed="rId2" cstate="print"/>
          <a:srcRect t="78271"/>
          <a:stretch>
            <a:fillRect/>
          </a:stretch>
        </p:blipFill>
        <p:spPr bwMode="auto">
          <a:xfrm>
            <a:off x="571472" y="642918"/>
            <a:ext cx="8277271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5 ступень ГТО по нормам в таблице"/>
          <p:cNvPicPr>
            <a:picLocks noChangeAspect="1" noChangeArrowheads="1"/>
          </p:cNvPicPr>
          <p:nvPr/>
        </p:nvPicPr>
        <p:blipFill>
          <a:blip r:embed="rId2" cstate="print"/>
          <a:srcRect b="58635"/>
          <a:stretch>
            <a:fillRect/>
          </a:stretch>
        </p:blipFill>
        <p:spPr bwMode="auto">
          <a:xfrm>
            <a:off x="785786" y="214289"/>
            <a:ext cx="7572428" cy="649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5 ступень ГТО по нормам в таблице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41365" b="17815"/>
          <a:stretch>
            <a:fillRect/>
          </a:stretch>
        </p:blipFill>
        <p:spPr bwMode="auto">
          <a:xfrm>
            <a:off x="714348" y="271424"/>
            <a:ext cx="7786742" cy="65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5 ступень ГТО по нормам в таблице"/>
          <p:cNvPicPr>
            <a:picLocks noChangeAspect="1" noChangeArrowheads="1"/>
          </p:cNvPicPr>
          <p:nvPr/>
        </p:nvPicPr>
        <p:blipFill>
          <a:blip r:embed="rId2" cstate="print"/>
          <a:srcRect l="2604" t="82185" r="1571"/>
          <a:stretch>
            <a:fillRect/>
          </a:stretch>
        </p:blipFill>
        <p:spPr bwMode="auto">
          <a:xfrm>
            <a:off x="214282" y="1500174"/>
            <a:ext cx="871543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Правила выполнения видов испытаний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2071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latin typeface="+mj-lt"/>
              </a:rPr>
              <a:t>     Перед тестированием участники выполняют индивидуальную или общую разминку под руководством инструктора, педагога (тренера-преподавателя) или самостоятельно. Одежда и обувь участников - спортивная.</a:t>
            </a:r>
          </a:p>
          <a:p>
            <a:pPr>
              <a:buNone/>
            </a:pPr>
            <a:r>
              <a:rPr lang="ru-RU" i="1" dirty="0" smtClean="0">
                <a:latin typeface="+mj-lt"/>
              </a:rPr>
              <a:t>     Во время проведения тестирования обеспечиваются необходимые меры техники безопасности и сохранения здоровья участников.</a:t>
            </a:r>
          </a:p>
          <a:p>
            <a:endParaRPr lang="ru-RU" dirty="0"/>
          </a:p>
        </p:txBody>
      </p:sp>
      <p:pic>
        <p:nvPicPr>
          <p:cNvPr id="48130" name="Picture 2" descr="http://fedpress.ru/sites/fedpress/files/artkasya/news/g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7" y="3315866"/>
            <a:ext cx="6463239" cy="354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5000660" cy="650083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Челночный бег </a:t>
            </a:r>
            <a:r>
              <a:rPr lang="ru-RU" b="1" dirty="0" smtClean="0"/>
              <a:t>3х10 м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Челночный бег проводится на любой ровной площадке с твердым покрытием, обеспечивающим хорошее сцепление с обувью. На расстоянии 10 м прочерчиваются 2 параллельные линии - "Старт" и "Финиш".</a:t>
            </a:r>
          </a:p>
          <a:p>
            <a:pPr>
              <a:buNone/>
            </a:pPr>
            <a:r>
              <a:rPr lang="ru-RU" dirty="0" smtClean="0"/>
              <a:t>     Участник, не наступая на стартовую линию, принимает положение высокого старта. По команде "Марш!" (с одновременным включением секундомера) участник бежит до финишной линии, касается линии рукой, возвращается к линии старта, касается ее и преодолевает последний отрезок без касания линии финиша рукой. Секундомер останавливают в момент пересечения линии "Финиш". Участники стартуют по 2 человека.</a:t>
            </a:r>
          </a:p>
          <a:p>
            <a:endParaRPr lang="ru-RU" dirty="0"/>
          </a:p>
        </p:txBody>
      </p:sp>
      <p:pic>
        <p:nvPicPr>
          <p:cNvPr id="49154" name="Picture 2" descr="http://xn--76-glc8bt.xn--p1ai/images/run-1_w380_h2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7166"/>
            <a:ext cx="3619500" cy="2686051"/>
          </a:xfrm>
          <a:prstGeom prst="rect">
            <a:avLst/>
          </a:prstGeom>
          <a:noFill/>
        </p:spPr>
      </p:pic>
      <p:pic>
        <p:nvPicPr>
          <p:cNvPr id="49156" name="Picture 4" descr="http://tak-to-ent.net/nws/fizra1/igra-metko_v_cel.jpg"/>
          <p:cNvPicPr>
            <a:picLocks noChangeAspect="1" noChangeArrowheads="1"/>
          </p:cNvPicPr>
          <p:nvPr/>
        </p:nvPicPr>
        <p:blipFill>
          <a:blip r:embed="rId3" cstate="print"/>
          <a:srcRect l="7325" r="5346"/>
          <a:stretch>
            <a:fillRect/>
          </a:stretch>
        </p:blipFill>
        <p:spPr bwMode="auto">
          <a:xfrm>
            <a:off x="5286380" y="3357562"/>
            <a:ext cx="350046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4572032" cy="6429396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400" b="1" dirty="0" smtClean="0">
                <a:latin typeface="+mj-lt"/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Бег на 30, 60, 100 м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 Бег проводится по дорожкам стадиона или на любой ровной площадке с твердым покрытием. Бег на 30 м выполняется с высокого старта, бег на 60 и 100 м - с низкого или высокого старта. Участники стартуют по 2 - 4 человека. </a:t>
            </a:r>
          </a:p>
          <a:p>
            <a:pPr lvl="0">
              <a:buNone/>
            </a:pPr>
            <a:r>
              <a:rPr lang="ru-RU" sz="2400" b="1" dirty="0" smtClean="0">
                <a:latin typeface="+mj-lt"/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Бег на 1; 1,5; 2; 3 км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 lvl="0">
              <a:buNone/>
            </a:pPr>
            <a:r>
              <a:rPr lang="ru-RU" sz="2400" dirty="0" smtClean="0">
                <a:latin typeface="+mj-lt"/>
              </a:rPr>
              <a:t>     Бег на выносливость проводится по беговой дорожке стадиона или любой ровной местности. </a:t>
            </a:r>
          </a:p>
          <a:p>
            <a:pPr lvl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   Смешанное передвижение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 Смешанное передвижение состоит из бега, переходящего в ходьбу. 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     Проводится по беговой дорожке стадиона или любой ровной местности. Максимальное количество участников забега - 20 человек.</a:t>
            </a:r>
          </a:p>
          <a:p>
            <a:pPr lvl="0">
              <a:buNone/>
            </a:pPr>
            <a:endParaRPr lang="ru-RU" dirty="0" smtClean="0">
              <a:latin typeface="+mj-lt"/>
            </a:endParaRPr>
          </a:p>
          <a:p>
            <a:pPr lvl="0">
              <a:buNone/>
            </a:pPr>
            <a:endParaRPr lang="ru-RU" dirty="0" smtClean="0">
              <a:latin typeface="+mj-lt"/>
            </a:endParaRPr>
          </a:p>
          <a:p>
            <a:pPr lvl="0">
              <a:buNone/>
            </a:pPr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52226" name="Picture 2" descr="http://www.gto-normy.ru/wp-content/uploads/2014/06/gto-Vypolnenie-komandy-Mar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04"/>
            <a:ext cx="2952750" cy="2505076"/>
          </a:xfrm>
          <a:prstGeom prst="rect">
            <a:avLst/>
          </a:prstGeom>
          <a:noFill/>
        </p:spPr>
      </p:pic>
      <p:pic>
        <p:nvPicPr>
          <p:cNvPr id="52228" name="Picture 4" descr="http://referatdb.ru/pars_docs/refs/63/62535/62535_html_m4e4613bf.png"/>
          <p:cNvPicPr>
            <a:picLocks noChangeAspect="1" noChangeArrowheads="1"/>
          </p:cNvPicPr>
          <p:nvPr/>
        </p:nvPicPr>
        <p:blipFill>
          <a:blip r:embed="rId3" cstate="print"/>
          <a:srcRect l="76104"/>
          <a:stretch>
            <a:fillRect/>
          </a:stretch>
        </p:blipFill>
        <p:spPr bwMode="auto">
          <a:xfrm>
            <a:off x="5715008" y="3357562"/>
            <a:ext cx="266860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3857652"/>
          </a:xfrm>
        </p:spPr>
        <p:txBody>
          <a:bodyPr>
            <a:normAutofit fontScale="550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Прыжок в длину с места толчком двумя ногами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/>
              <a:t>     Прыжок в длину с места толчком двумя ногами</a:t>
            </a:r>
            <a:r>
              <a:rPr lang="ru-RU" b="1" dirty="0" smtClean="0"/>
              <a:t> </a:t>
            </a:r>
            <a:r>
              <a:rPr lang="ru-RU" dirty="0" smtClean="0"/>
              <a:t>выполняется в секторе для горизонтальных прыжков. Участник принимает исходное положение (далее - ИП): ноги на ширине плеч, ступни параллельно, носки ног перед линией отталкивания. Одновременным толчком двух ног выполняется прыжок вперед. Мах руками разрешен.</a:t>
            </a:r>
          </a:p>
          <a:p>
            <a:pPr>
              <a:buNone/>
            </a:pPr>
            <a:r>
              <a:rPr lang="ru-RU" dirty="0" smtClean="0"/>
              <a:t>      Измерение производится по перпендикулярной прямой от места отталкивания до ближайшего следа, оставленного любой частью тела участника.</a:t>
            </a:r>
          </a:p>
          <a:p>
            <a:pPr>
              <a:buNone/>
            </a:pPr>
            <a:r>
              <a:rPr lang="ru-RU" dirty="0" smtClean="0"/>
              <a:t>       Участнику предоставляются три попытки. В зачет идет лучший результат.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Ошибки:</a:t>
            </a:r>
          </a:p>
          <a:p>
            <a:pPr>
              <a:buNone/>
            </a:pPr>
            <a:r>
              <a:rPr lang="ru-RU" dirty="0" smtClean="0"/>
              <a:t>1) заступ за линию отталкивания или касание ее;</a:t>
            </a:r>
          </a:p>
          <a:p>
            <a:pPr>
              <a:buNone/>
            </a:pPr>
            <a:r>
              <a:rPr lang="ru-RU" dirty="0" smtClean="0"/>
              <a:t>2) выполнение отталкивания с предварительного подскока;</a:t>
            </a:r>
          </a:p>
          <a:p>
            <a:pPr>
              <a:buNone/>
            </a:pPr>
            <a:r>
              <a:rPr lang="ru-RU" dirty="0" smtClean="0"/>
              <a:t>3) отталкивание ногами разновременно.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5298" name="Picture 2" descr="http://lib2.podelise.ru/tw_files2/urls_5/40/d-39726/39726_html_mbb935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7143800" cy="28343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knot-krasnoyarsk.ru/thumb/600x0xcut/upload/iblock/df1/krassport_provodit_konkurs_na_luchshiy_plakat_pro_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761536">
            <a:off x="5428922" y="324297"/>
            <a:ext cx="3208283" cy="23046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Введен с 2014 года, восстанавливая отменённую в 1991 году программу «Готов к труду и обороне СССР»</a:t>
            </a:r>
          </a:p>
          <a:p>
            <a:r>
              <a:rPr lang="ru-RU" dirty="0" smtClean="0">
                <a:latin typeface="+mj-lt"/>
              </a:rPr>
              <a:t>4 апреля 2013 президент России поручил правительству РФ разработать Всероссийский физкультурно-спортивный комплекс. В качестве научно-практической и методической основ комплекса принято исследование, проведённое ВНИИФК в 2006—2009 годах на базах 11 федеральных экспериментальных площадок. </a:t>
            </a:r>
          </a:p>
          <a:p>
            <a:r>
              <a:rPr lang="ru-RU" dirty="0" smtClean="0">
                <a:latin typeface="+mj-lt"/>
              </a:rPr>
              <a:t>24 марта 2014 года президент России подписал указ, которым постановил до 15 июня 2014 утвердить «Положение о Всероссийском физкультурно-спортивном комплексе „Готов к труду и обороне“ (ГТО)», до 1 августа разработать сопутствующие нормативно-правовые акты и ввести комплекс в действие с 1 сентября.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715404" cy="278608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Прыжок в длину с разбега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Прыжок в длину с разбега выполняется в секторе для горизонтальных прыжков.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Измерение производится по перпендикулярной прямой от места отталкивания до ближайшего следа, оставленного любой частью тела участника.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 Участнику предоставляются три попытки. В зачет идет лучший результат.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3250" name="Picture 2" descr="http://doc4web.ru/uploads/files/41/40896/hello_html_2a384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71810"/>
            <a:ext cx="6486525" cy="340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786842" cy="37147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Тестирование в силовых упражнениях</a:t>
            </a:r>
            <a:r>
              <a:rPr lang="ru-RU" dirty="0" smtClean="0"/>
              <a:t>: </a:t>
            </a:r>
          </a:p>
          <a:p>
            <a:pPr marL="550926" indent="-514350">
              <a:buAutoNum type="arabicParenR"/>
            </a:pPr>
            <a:r>
              <a:rPr lang="ru-RU" i="1" dirty="0" smtClean="0">
                <a:latin typeface="+mj-lt"/>
              </a:rPr>
              <a:t>Подтягивание из виса лежа на низкой перекладине</a:t>
            </a:r>
            <a:r>
              <a:rPr lang="ru-RU" dirty="0" smtClean="0">
                <a:latin typeface="+mj-lt"/>
              </a:rPr>
              <a:t>.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Засчитывается количество правильно выполненных подтягиваний, фиксируемых счетом судьи.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подтягивания с рывками или с </a:t>
            </a:r>
            <a:r>
              <a:rPr lang="ru-RU" dirty="0" err="1" smtClean="0">
                <a:latin typeface="+mj-lt"/>
              </a:rPr>
              <a:t>прогибанием</a:t>
            </a:r>
            <a:r>
              <a:rPr lang="ru-RU" dirty="0" smtClean="0">
                <a:latin typeface="+mj-lt"/>
              </a:rPr>
              <a:t> туловища;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подбородок не поднялся выше грифа перекладины;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отсутствие фиксации на 0,5 сек. ИП;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4) разновременное сгибание рук.</a:t>
            </a:r>
          </a:p>
          <a:p>
            <a:pPr marL="550926" indent="-514350">
              <a:buAutoNum type="arabicParenR"/>
            </a:pPr>
            <a:endParaRPr lang="ru-RU" dirty="0" smtClean="0"/>
          </a:p>
        </p:txBody>
      </p:sp>
      <p:pic>
        <p:nvPicPr>
          <p:cNvPr id="54274" name="Picture 2" descr="http://russtil1.narod.ru/images/image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143380"/>
            <a:ext cx="612415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7"/>
            <a:ext cx="8643998" cy="3643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Подтягивание из виса на высокой перекладине 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Подтягивание на высокой перекладине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выполняется из ИП: вис хватом сверху, кисти рук на ширине плеч, руки, туловище и ноги выпрямлены, ноги не касаются пола, ступни вместе.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подтягивание рывками или с махами ног (туловища);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подбородок не поднялся выше грифа перекладины;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разновременное сгибание рук.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61442" name="Picture 2" descr="http://www.fitnesspoisk.ru/wp-content/uploads/2012/05/podyagivan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786190"/>
            <a:ext cx="5214974" cy="268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072494" cy="65722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Рывок гири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Для тестирования используются гири массой 16 кг. Контрольное время выполнения упражнения - 4 мин. Засчитывается суммарное количество правильно выполненных подъемов гири правой и левой рукой.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Рывок гири выполняется в один прием, сначала одной рукой, затем без перерыва другой. Участник должен непрерывным движением поднимать гирю вверх до полного выпрямления руки и зафиксировать ее. Работающая рука, ноги и туловище при этом должны быть выпрямлены. Переход к выполнению упражнения другой рукой может быть сделан один раз.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Запрещено: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использовать какие-либо приспособления, облегчающие подъем гири, в том числе гимнастические накладки;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использовать канифоль для подготовки ладоней;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оказывать себе помощь, опираясь свободной рукой на бедро или туловище.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</a:t>
            </a:r>
            <a:r>
              <a:rPr lang="ru-RU" dirty="0" err="1" smtClean="0">
                <a:latin typeface="+mj-lt"/>
              </a:rPr>
              <a:t>дожим</a:t>
            </a:r>
            <a:r>
              <a:rPr lang="ru-RU" dirty="0" smtClean="0">
                <a:latin typeface="+mj-lt"/>
              </a:rPr>
              <a:t> гири;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касание свободной рукой ног, туловища, гири, работающей руки;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постановка гири на голову, плечо, грудь, ногу или помост;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4) выход за пределы помоста.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bsu.ru/content/page/1415/hecadem/strelnikov_av/biomehanika/files/mzip_394_18873/index.files/image002.gif"/>
          <p:cNvPicPr>
            <a:picLocks noChangeAspect="1" noChangeArrowheads="1"/>
          </p:cNvPicPr>
          <p:nvPr/>
        </p:nvPicPr>
        <p:blipFill>
          <a:blip r:embed="rId2" cstate="print"/>
          <a:srcRect l="6579" t="44851" r="4605"/>
          <a:stretch>
            <a:fillRect/>
          </a:stretch>
        </p:blipFill>
        <p:spPr bwMode="auto">
          <a:xfrm>
            <a:off x="4786657" y="4714884"/>
            <a:ext cx="4357343" cy="17859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9001188" cy="40719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Сгибание и разгибание рук в упоре лежа на полу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Сгибание и разгибание рук в упоре лежа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выполняется из ИП: упор лежа на полу, руки на ширине плеч, кисти вперед, локти разведены не более 45 градусов, плечи, туловище и ноги составляют прямую линию. Стопы упираются в пол без опоры.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 Сгибая руки, необходимо коснуться грудью пола (или платформы высотой         5 см), затем, разгибая руки, вернуться в ИП и, зафиксировав его на 0,5 сек., продолжить выполнение упражнения.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касание пола коленями, бедрами, тазом;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нарушение прямой линии "плечи - туловище - ноги";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отсутствие фиксации на 0,5 сек. ИП;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4) разновременное разгибание рук.</a:t>
            </a:r>
          </a:p>
          <a:p>
            <a:endParaRPr lang="ru-RU" dirty="0"/>
          </a:p>
        </p:txBody>
      </p:sp>
      <p:pic>
        <p:nvPicPr>
          <p:cNvPr id="59394" name="Picture 2" descr="http://www.bsu.ru/content/page/1415/hecadem/strelnikov_av/biomehanika/files/mzip_394_18873/index.files/image002.gif"/>
          <p:cNvPicPr>
            <a:picLocks noChangeAspect="1" noChangeArrowheads="1"/>
          </p:cNvPicPr>
          <p:nvPr/>
        </p:nvPicPr>
        <p:blipFill>
          <a:blip r:embed="rId2" cstate="print"/>
          <a:srcRect l="2778" r="2777" b="52657"/>
          <a:stretch>
            <a:fillRect/>
          </a:stretch>
        </p:blipFill>
        <p:spPr bwMode="auto">
          <a:xfrm>
            <a:off x="285720" y="4143380"/>
            <a:ext cx="485778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67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+mj-lt"/>
              </a:rPr>
              <a:t>. 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Поднимание туловища из положения лежа на спине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Поднимание туловища из положения лежа</a:t>
            </a:r>
            <a:r>
              <a:rPr lang="ru-RU" b="1" dirty="0" smtClean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выполняется из ИП: лежа на спине, руки за головой, локти вперед, ноги согнуты в коленях под прямым углом, ступни прижаты партнером к полу.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отсутствие касания локтями бедер (коленей);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отсутствие касания лопатками мата;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пальцы разомкнуты "из замка";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4) смещение таза.</a:t>
            </a:r>
          </a:p>
          <a:p>
            <a:endParaRPr lang="ru-RU" dirty="0"/>
          </a:p>
        </p:txBody>
      </p:sp>
      <p:pic>
        <p:nvPicPr>
          <p:cNvPr id="58370" name="Picture 2" descr="http://windsport.net.ua/UserFiles/nec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7694"/>
            <a:ext cx="4929222" cy="2133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858280" cy="37147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Наклон вперед из положения стоя с прямыми ногами на полу или гимнастической скамье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Наклон вперед из положения стоя с прямыми ногами выполняется из ИП: стоя на полу или гимнастической скамье, ноги выпрямлены в коленях, ступни ног расположены параллельно на ширине 10 - 15 см.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+mj-lt"/>
              </a:rPr>
              <a:t>Ошибки: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1) сгибание ног в коленях;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2) фиксация результата пальцами одной руки;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3) отсутствие фиксации результата в течение 2 сек.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7346" name="Picture 2" descr="http://olimp.kcbux.ru/Raznoe/gto/ispytaniy/006-isp-naklon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3929066"/>
            <a:ext cx="395726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429684" cy="40719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Метание теннисного мяча в цель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Метание теннисного мяча (57 г) в цель производится с расстояния 6 м в закрепленный на стене гимнастический обруч (диаметром 90 см). Нижний край обруча находится на высоте 2 м от пола.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    Участнику предоставляется право выполнить пять бросков. Засчитывается количество попаданий в площадь, ограниченную обручем (попадание в край обруча засчитывается в пользу участника).</a:t>
            </a:r>
          </a:p>
          <a:p>
            <a:endParaRPr lang="ru-RU" dirty="0"/>
          </a:p>
        </p:txBody>
      </p:sp>
      <p:pic>
        <p:nvPicPr>
          <p:cNvPr id="56322" name="Picture 2" descr="http://olimp.kcbux.ru/Raznoe/gto/ispytaniy/007-isp-metanie-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607504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Наиболее эффективным является следующий порядок тестирования физической подготовленности населения: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1. Бег на 30, 60, 100 м в зависимости от возрастных требований и ступени Комплекса.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2. Прыжок в длину с места толчком двумя ногами, прыжок в длину с разбега.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3. Тестирование в силовых упражнениях: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подтягивание из виса лежа на низкой перекладине и из виса на высокой перекладине;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сгибание и разгибание рук в упоре лежа на полу;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рывок гири;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поднимание туловища из положения лежа на спине.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mastgroupp.ru/engine/doc_images/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700092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0010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и задачи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714876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j-lt"/>
              </a:rPr>
              <a:t>Комплекс ГТО является программной и нормативной основой системы физического воспитания различных групп населения Российской Федерации, устанавливает государственные требования к физической подготовленности граждан Российской Федерации, включающие виды испытаний (тесты) и нормы, перечень знаний, навыков ведения здорового образа жизни, двигательных умений и навыков.</a:t>
            </a:r>
          </a:p>
          <a:p>
            <a:endParaRPr lang="ru-RU" dirty="0"/>
          </a:p>
        </p:txBody>
      </p:sp>
      <p:pic>
        <p:nvPicPr>
          <p:cNvPr id="31746" name="Picture 2" descr="http://22-91.ru/upload/images/photo/8c/72/72f5b09f34bd65d480c9d446799d1348776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886200" cy="5391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xn--76-glc8bt.xn--p1ai/images/plakat2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 l="68750" t="3764" r="3571" b="41038"/>
          <a:stretch>
            <a:fillRect/>
          </a:stretch>
        </p:blipFill>
        <p:spPr bwMode="auto">
          <a:xfrm rot="477309">
            <a:off x="285720" y="428604"/>
            <a:ext cx="221457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cis.edu.yar.ru/data/projects/files/101/15693/15693.medium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rot="516347">
            <a:off x="7093347" y="2824522"/>
            <a:ext cx="1643074" cy="2314189"/>
          </a:xfrm>
          <a:prstGeom prst="rect">
            <a:avLst/>
          </a:prstGeom>
          <a:noFill/>
        </p:spPr>
      </p:pic>
      <p:pic>
        <p:nvPicPr>
          <p:cNvPr id="32770" name="Picture 2" descr="http://mtdata.ru/u3/photo7A8A/20272032443-0/original.jpg"/>
          <p:cNvPicPr>
            <a:picLocks noChangeAspect="1" noChangeArrowheads="1"/>
          </p:cNvPicPr>
          <p:nvPr/>
        </p:nvPicPr>
        <p:blipFill>
          <a:blip r:embed="rId4" cstate="print">
            <a:lum contrast="-20000"/>
          </a:blip>
          <a:srcRect r="11874"/>
          <a:stretch>
            <a:fillRect/>
          </a:stretch>
        </p:blipFill>
        <p:spPr bwMode="auto">
          <a:xfrm rot="499421">
            <a:off x="6072198" y="357166"/>
            <a:ext cx="277315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+mj-lt"/>
              </a:rPr>
              <a:t>Комплекс ГТО предусматривает подготовку к выполнению и непосредственное выполнение установленных нормативов населением различных возрастных групп (от 6 до 70 лет и старше), а также участниками физкультурно-спортивных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мероприятий, программы которых содержат виды испытаний (тесты), входящие в Комплекс ГТО.</a:t>
            </a:r>
          </a:p>
          <a:p>
            <a:endParaRPr lang="ru-RU" dirty="0"/>
          </a:p>
        </p:txBody>
      </p:sp>
      <p:pic>
        <p:nvPicPr>
          <p:cNvPr id="32772" name="Picture 4" descr="http://ic.pics.livejournal.com/omchanin/26143801/540780/540780_900.jpg"/>
          <p:cNvPicPr>
            <a:picLocks noChangeAspect="1" noChangeArrowheads="1"/>
          </p:cNvPicPr>
          <p:nvPr/>
        </p:nvPicPr>
        <p:blipFill>
          <a:blip r:embed="rId5" cstate="print"/>
          <a:srcRect l="41113" t="64048" b="13333"/>
          <a:stretch>
            <a:fillRect/>
          </a:stretch>
        </p:blipFill>
        <p:spPr bwMode="auto">
          <a:xfrm>
            <a:off x="3357554" y="142852"/>
            <a:ext cx="2363655" cy="1357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s.fishki.net/upload/post/201404/08/1258906/1296cb1c2ee141b607aebe024b5b14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8"/>
            <a:ext cx="3571900" cy="240597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143932" cy="392909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Целью</a:t>
            </a:r>
            <a:r>
              <a:rPr lang="ru-RU" dirty="0" smtClean="0">
                <a:latin typeface="+mj-lt"/>
              </a:rPr>
              <a:t> внедрения Комплекса ГТО является повышение эффективности использования возможностей физической культуры и спорта в укреплении здоровья, гармоничном и </a:t>
            </a:r>
            <a:r>
              <a:rPr lang="ru-RU" dirty="0" err="1" smtClean="0">
                <a:latin typeface="+mj-lt"/>
              </a:rPr>
              <a:t>всесто-роннем</a:t>
            </a:r>
            <a:r>
              <a:rPr lang="ru-RU" dirty="0" smtClean="0">
                <a:latin typeface="+mj-lt"/>
              </a:rPr>
              <a:t> развитии личности, воспитании </a:t>
            </a:r>
            <a:r>
              <a:rPr lang="ru-RU" dirty="0" err="1" smtClean="0">
                <a:latin typeface="+mj-lt"/>
              </a:rPr>
              <a:t>патри-отизма</a:t>
            </a:r>
            <a:r>
              <a:rPr lang="ru-RU" dirty="0" smtClean="0">
                <a:latin typeface="+mj-lt"/>
              </a:rPr>
              <a:t> и гражданственности, улучшении </a:t>
            </a:r>
            <a:r>
              <a:rPr lang="ru-RU" dirty="0" err="1" smtClean="0">
                <a:latin typeface="+mj-lt"/>
              </a:rPr>
              <a:t>каче-ства</a:t>
            </a:r>
            <a:r>
              <a:rPr lang="ru-RU" dirty="0" smtClean="0">
                <a:latin typeface="+mj-lt"/>
              </a:rPr>
              <a:t> жизни граждан Российской Федерации.</a:t>
            </a:r>
          </a:p>
          <a:p>
            <a:pPr algn="ctr"/>
            <a:r>
              <a:rPr lang="ru-RU" i="1" dirty="0" smtClean="0">
                <a:latin typeface="+mj-lt"/>
              </a:rPr>
              <a:t>Комплекс ГТО направлен на обеспечение преемственности в осуществлении физического воспитания населения.</a:t>
            </a:r>
          </a:p>
          <a:p>
            <a:endParaRPr lang="ru-RU" dirty="0"/>
          </a:p>
        </p:txBody>
      </p:sp>
      <p:pic>
        <p:nvPicPr>
          <p:cNvPr id="33796" name="Picture 4" descr="http://slon.ru/images3/213/900000/464/922425.jpg?13639578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28"/>
            <a:ext cx="3429024" cy="2719571"/>
          </a:xfrm>
          <a:prstGeom prst="rect">
            <a:avLst/>
          </a:prstGeom>
          <a:noFill/>
        </p:spPr>
      </p:pic>
      <p:pic>
        <p:nvPicPr>
          <p:cNvPr id="33798" name="Picture 6" descr="http://belive.ru/wp-content/uploads/2014/09/2f3a34b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4456">
            <a:off x="2610020" y="4103740"/>
            <a:ext cx="3566244" cy="225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000924" cy="78581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Задачи и цели Комплекса ГТО:</a:t>
            </a:r>
            <a:endParaRPr lang="ru-RU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758138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+mj-lt"/>
              </a:rPr>
              <a:t>увеличение числа граждан, систематически занимающихся физической культурой и спортом;</a:t>
            </a:r>
          </a:p>
          <a:p>
            <a:r>
              <a:rPr lang="ru-RU" dirty="0" smtClean="0">
                <a:latin typeface="+mj-lt"/>
              </a:rPr>
              <a:t> повышение уровня физической подготовленности, продолжительности жизни граждан;</a:t>
            </a:r>
          </a:p>
          <a:p>
            <a:r>
              <a:rPr lang="ru-RU" dirty="0" smtClean="0">
                <a:latin typeface="+mj-lt"/>
              </a:rPr>
              <a:t> формирование у населения осознанных потребностей в систематических занятиях физической культурой и спортом, физическом самосовершенствовании, ведении здорового образа жизни;</a:t>
            </a:r>
          </a:p>
          <a:p>
            <a:r>
              <a:rPr lang="ru-RU" dirty="0" smtClean="0">
                <a:latin typeface="+mj-lt"/>
              </a:rPr>
              <a:t> повышение общего уровня знаний населения о средствах, методах и формах организации самостоятельных занятий, в том числе с использованием современных информационных технологий;</a:t>
            </a:r>
          </a:p>
          <a:p>
            <a:r>
              <a:rPr lang="ru-RU" dirty="0" smtClean="0">
                <a:latin typeface="+mj-lt"/>
              </a:rPr>
              <a:t>модернизация системы физического воспитания и системы развития массового, детско-юношеского, школьного и студенческого спорта в образовательных организациях, в том числе путем увеличения количества спортивных клубов.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globalvoicesonline.org/wp-content/uploads/2014/03/gto1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282" y="500042"/>
            <a:ext cx="8508368" cy="60515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543824" cy="6000792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Цель комплекса ГТО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 – увеличение продолжительности жизни населения с помощью систематической физической подготовки.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Задача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 – массовое внедрение комплекса ГТО, охват системой подготовки всех возрастных групп населения.</a:t>
            </a:r>
          </a:p>
          <a:p>
            <a:pPr fontAlgn="base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Принципы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 – добровольность и доступность системы подготовки для всех слоев населения, медицинский контроль, учет местных традиций и особенностей.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6">
      <a:dk1>
        <a:srgbClr val="491434"/>
      </a:dk1>
      <a:lt1>
        <a:sysClr val="window" lastClr="FFFFFF"/>
      </a:lt1>
      <a:dk2>
        <a:srgbClr val="7D4D99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271</TotalTime>
  <Words>1646</Words>
  <Application>Microsoft Office PowerPoint</Application>
  <PresentationFormat>Экран (4:3)</PresentationFormat>
  <Paragraphs>153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Техническая</vt:lpstr>
      <vt:lpstr>Готов к труду и обороне </vt:lpstr>
      <vt:lpstr>ГТО</vt:lpstr>
      <vt:lpstr>История</vt:lpstr>
      <vt:lpstr>Презентация PowerPoint</vt:lpstr>
      <vt:lpstr>Цели и задачи </vt:lpstr>
      <vt:lpstr>Презентация PowerPoint</vt:lpstr>
      <vt:lpstr>Презентация PowerPoint</vt:lpstr>
      <vt:lpstr>Задачи и цели Комплекса ГТО:</vt:lpstr>
      <vt:lpstr>Презентация PowerPoint</vt:lpstr>
      <vt:lpstr>Структура и содержание Всероссийского  физкультурно-спортивного комплекса «Готов к труду и обороне» (ГТО)</vt:lpstr>
      <vt:lpstr>Презентация PowerPoint</vt:lpstr>
      <vt:lpstr>Презентация PowerPoint</vt:lpstr>
      <vt:lpstr>Презентация PowerPoint</vt:lpstr>
      <vt:lpstr>Тесты</vt:lpstr>
      <vt:lpstr>Оценка уровня знаний и умений</vt:lpstr>
      <vt:lpstr>Рекомендации к недельному двигательному режиму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выполнения видов испытаний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тестирования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 к труду и обороне</dc:title>
  <dc:creator>1</dc:creator>
  <cp:lastModifiedBy>Артур</cp:lastModifiedBy>
  <cp:revision>21</cp:revision>
  <dcterms:created xsi:type="dcterms:W3CDTF">2015-04-24T11:46:42Z</dcterms:created>
  <dcterms:modified xsi:type="dcterms:W3CDTF">2015-04-27T11:41:52Z</dcterms:modified>
</cp:coreProperties>
</file>