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3" r:id="rId16"/>
    <p:sldId id="272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A5FCD-D908-470C-B9F8-00AF42AAC42F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5D1F8-9D61-432D-88AC-8C3105CE4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5D1F8-9D61-432D-88AC-8C3105CE401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04F-CF6D-4466-B7D2-8694A96F491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AD99FA-34AF-48E9-878D-6E55BC032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04F-CF6D-4466-B7D2-8694A96F491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99FA-34AF-48E9-878D-6E55BC032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04F-CF6D-4466-B7D2-8694A96F491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99FA-34AF-48E9-878D-6E55BC032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04F-CF6D-4466-B7D2-8694A96F491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AD99FA-34AF-48E9-878D-6E55BC032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04F-CF6D-4466-B7D2-8694A96F491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99FA-34AF-48E9-878D-6E55BC0322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04F-CF6D-4466-B7D2-8694A96F491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99FA-34AF-48E9-878D-6E55BC032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04F-CF6D-4466-B7D2-8694A96F491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AD99FA-34AF-48E9-878D-6E55BC0322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04F-CF6D-4466-B7D2-8694A96F491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99FA-34AF-48E9-878D-6E55BC032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04F-CF6D-4466-B7D2-8694A96F491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99FA-34AF-48E9-878D-6E55BC032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04F-CF6D-4466-B7D2-8694A96F491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99FA-34AF-48E9-878D-6E55BC032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04F-CF6D-4466-B7D2-8694A96F491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99FA-34AF-48E9-878D-6E55BC0322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03F04F-CF6D-4466-B7D2-8694A96F491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AD99FA-34AF-48E9-878D-6E55BC0322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8496944" cy="156247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Презентацию подготовила</a:t>
            </a:r>
          </a:p>
          <a:p>
            <a:pPr algn="ctr"/>
            <a:r>
              <a:rPr lang="ru-RU" sz="2000" dirty="0" smtClean="0"/>
              <a:t>Ученица 11 «А» класса</a:t>
            </a:r>
          </a:p>
          <a:p>
            <a:pPr algn="ctr"/>
            <a:r>
              <a:rPr lang="ru-RU" sz="2000" dirty="0" smtClean="0"/>
              <a:t>Гимназии № 16</a:t>
            </a:r>
          </a:p>
          <a:p>
            <a:pPr algn="ctr"/>
            <a:r>
              <a:rPr lang="ru-RU" sz="2000" dirty="0" smtClean="0"/>
              <a:t>Петренко Наталия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88640"/>
            <a:ext cx="496855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Волейбол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6" name="Picture 2" descr="http://www.sstu.ru/upload/iblock/d8f/icon_297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08720"/>
            <a:ext cx="439248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Амплуа игроков</a:t>
            </a:r>
            <a:endParaRPr lang="ru-RU" dirty="0"/>
          </a:p>
        </p:txBody>
      </p:sp>
      <p:pic>
        <p:nvPicPr>
          <p:cNvPr id="22530" name="Picture 2" descr="http://images.myshared.ru/851477/slide_8.jpg"/>
          <p:cNvPicPr>
            <a:picLocks noChangeAspect="1" noChangeArrowheads="1"/>
          </p:cNvPicPr>
          <p:nvPr/>
        </p:nvPicPr>
        <p:blipFill>
          <a:blip r:embed="rId2" cstate="print"/>
          <a:srcRect l="7875" t="19472" r="18277" b="3401"/>
          <a:stretch>
            <a:fillRect/>
          </a:stretch>
        </p:blipFill>
        <p:spPr bwMode="auto">
          <a:xfrm>
            <a:off x="179512" y="1196752"/>
            <a:ext cx="8712968" cy="5544616"/>
          </a:xfrm>
          <a:prstGeom prst="rect">
            <a:avLst/>
          </a:prstGeom>
          <a:noFill/>
        </p:spPr>
      </p:pic>
      <p:pic>
        <p:nvPicPr>
          <p:cNvPr id="22532" name="Picture 4" descr="https://pixabay.com/static/uploads/photo/2014/04/02/16/16/volleyball-306791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328" y="5372041"/>
            <a:ext cx="1476672" cy="148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Выдающиея</a:t>
            </a:r>
            <a:r>
              <a:rPr lang="ru-RU" dirty="0" smtClean="0"/>
              <a:t> волейболисты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000" y="1268761"/>
            <a:ext cx="9001000" cy="201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2000 году Международная федерация волейбола проводила опрос по определению лучших волейболистов XX века. Среди женщин на это звание были номинированы </a:t>
            </a:r>
            <a:r>
              <a:rPr lang="ru-RU" b="1" i="1" dirty="0">
                <a:solidFill>
                  <a:srgbClr val="FF0000"/>
                </a:solidFill>
              </a:rPr>
              <a:t>Лан </a:t>
            </a:r>
            <a:r>
              <a:rPr lang="ru-RU" b="1" i="1" dirty="0" err="1">
                <a:solidFill>
                  <a:srgbClr val="FF0000"/>
                </a:solidFill>
              </a:rPr>
              <a:t>Пинь</a:t>
            </a:r>
            <a:r>
              <a:rPr lang="ru-RU" dirty="0"/>
              <a:t> (Китай), </a:t>
            </a:r>
            <a:r>
              <a:rPr lang="ru-RU" b="1" i="1" dirty="0">
                <a:solidFill>
                  <a:srgbClr val="FF0000"/>
                </a:solidFill>
              </a:rPr>
              <a:t>Инна </a:t>
            </a:r>
            <a:r>
              <a:rPr lang="ru-RU" b="1" i="1" dirty="0" err="1">
                <a:solidFill>
                  <a:srgbClr val="FF0000"/>
                </a:solidFill>
              </a:rPr>
              <a:t>Рыскаль</a:t>
            </a:r>
            <a:r>
              <a:rPr lang="ru-RU" dirty="0"/>
              <a:t> (СССР), </a:t>
            </a:r>
            <a:r>
              <a:rPr lang="ru-RU" b="1" i="1" dirty="0" err="1">
                <a:solidFill>
                  <a:srgbClr val="FF0000"/>
                </a:solidFill>
              </a:rPr>
              <a:t>Регла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Торрес</a:t>
            </a:r>
            <a:r>
              <a:rPr lang="ru-RU" dirty="0"/>
              <a:t> (Куба) и </a:t>
            </a:r>
            <a:r>
              <a:rPr lang="ru-RU" b="1" i="1" dirty="0" err="1">
                <a:solidFill>
                  <a:srgbClr val="FF0000"/>
                </a:solidFill>
              </a:rPr>
              <a:t>Фернанда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Вентурини</a:t>
            </a:r>
            <a:r>
              <a:rPr lang="ru-RU" dirty="0"/>
              <a:t> (Бразилия), среди мужчин было 8 претендентов — </a:t>
            </a:r>
            <a:r>
              <a:rPr lang="ru-RU" b="1" i="1" dirty="0">
                <a:solidFill>
                  <a:srgbClr val="FF0000"/>
                </a:solidFill>
              </a:rPr>
              <a:t>Петер </a:t>
            </a:r>
            <a:r>
              <a:rPr lang="ru-RU" b="1" i="1" dirty="0" err="1" smtClean="0">
                <a:solidFill>
                  <a:srgbClr val="FF0000"/>
                </a:solidFill>
              </a:rPr>
              <a:t>Бланже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/>
              <a:t>Нидерланды), </a:t>
            </a:r>
            <a:r>
              <a:rPr lang="ru-RU" b="1" i="1" dirty="0" err="1">
                <a:solidFill>
                  <a:srgbClr val="FF0000"/>
                </a:solidFill>
              </a:rPr>
              <a:t>Томаш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Вуйтович</a:t>
            </a:r>
            <a:r>
              <a:rPr lang="ru-RU" dirty="0"/>
              <a:t> (Польша), </a:t>
            </a:r>
            <a:r>
              <a:rPr lang="ru-RU" b="1" i="1" dirty="0">
                <a:solidFill>
                  <a:srgbClr val="FF0000"/>
                </a:solidFill>
              </a:rPr>
              <a:t>Карч </a:t>
            </a:r>
            <a:r>
              <a:rPr lang="ru-RU" b="1" i="1" dirty="0" err="1">
                <a:solidFill>
                  <a:srgbClr val="FF0000"/>
                </a:solidFill>
              </a:rPr>
              <a:t>Кирай</a:t>
            </a:r>
            <a:r>
              <a:rPr lang="ru-RU" dirty="0"/>
              <a:t> (США), </a:t>
            </a:r>
            <a:r>
              <a:rPr lang="ru-RU" b="1" i="1" dirty="0" err="1">
                <a:solidFill>
                  <a:srgbClr val="FF0000"/>
                </a:solidFill>
              </a:rPr>
              <a:t>Уго</a:t>
            </a:r>
            <a:r>
              <a:rPr lang="ru-RU" b="1" i="1" dirty="0">
                <a:solidFill>
                  <a:srgbClr val="FF0000"/>
                </a:solidFill>
              </a:rPr>
              <a:t> Конте</a:t>
            </a:r>
            <a:r>
              <a:rPr lang="ru-RU" dirty="0"/>
              <a:t> (Аргентина), </a:t>
            </a:r>
            <a:r>
              <a:rPr lang="ru-RU" b="1" i="1" dirty="0">
                <a:solidFill>
                  <a:srgbClr val="FF0000"/>
                </a:solidFill>
              </a:rPr>
              <a:t>Йозеф </a:t>
            </a:r>
            <a:r>
              <a:rPr lang="ru-RU" b="1" i="1" dirty="0" err="1">
                <a:solidFill>
                  <a:srgbClr val="FF0000"/>
                </a:solidFill>
              </a:rPr>
              <a:t>Мусил</a:t>
            </a:r>
            <a:r>
              <a:rPr lang="ru-RU" dirty="0"/>
              <a:t> (Чехословакия), </a:t>
            </a:r>
            <a:r>
              <a:rPr lang="ru-RU" b="1" i="1" dirty="0" err="1">
                <a:solidFill>
                  <a:srgbClr val="FF0000"/>
                </a:solidFill>
              </a:rPr>
              <a:t>Кацутоси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Нэкода</a:t>
            </a:r>
            <a:r>
              <a:rPr lang="ru-RU" dirty="0"/>
              <a:t> (Япония), </a:t>
            </a:r>
            <a:r>
              <a:rPr lang="ru-RU" b="1" dirty="0">
                <a:solidFill>
                  <a:srgbClr val="FF0000"/>
                </a:solidFill>
              </a:rPr>
              <a:t>Константин Рева</a:t>
            </a:r>
            <a:r>
              <a:rPr lang="ru-RU" dirty="0"/>
              <a:t> (СССР) и </a:t>
            </a:r>
            <a:r>
              <a:rPr lang="ru-RU" b="1" dirty="0">
                <a:solidFill>
                  <a:srgbClr val="FF0000"/>
                </a:solidFill>
              </a:rPr>
              <a:t>Ренан Даль </a:t>
            </a:r>
            <a:r>
              <a:rPr lang="ru-RU" b="1" dirty="0" err="1">
                <a:solidFill>
                  <a:srgbClr val="FF0000"/>
                </a:solidFill>
              </a:rPr>
              <a:t>Зотто</a:t>
            </a:r>
            <a:r>
              <a:rPr lang="ru-RU" dirty="0"/>
              <a:t> (Бразилия</a:t>
            </a:r>
            <a:r>
              <a:rPr lang="ru-RU" dirty="0" smtClean="0"/>
              <a:t>)</a:t>
            </a:r>
            <a:r>
              <a:rPr lang="ru-RU" baseline="30000" dirty="0"/>
              <a:t>.</a:t>
            </a:r>
            <a:endParaRPr lang="ru-RU" dirty="0"/>
          </a:p>
        </p:txBody>
      </p:sp>
      <p:pic>
        <p:nvPicPr>
          <p:cNvPr id="25602" name="Picture 2" descr="http://volley99.ru/uploads/posts/2014-03/1394017062_gala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3528392" cy="31286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6444044"/>
            <a:ext cx="1606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Инна </a:t>
            </a:r>
            <a:r>
              <a:rPr lang="ru-RU" b="1" i="1" dirty="0" err="1" smtClean="0">
                <a:solidFill>
                  <a:srgbClr val="FF0000"/>
                </a:solidFill>
              </a:rPr>
              <a:t>Рыскаль</a:t>
            </a:r>
            <a:endParaRPr lang="ru-RU" dirty="0"/>
          </a:p>
        </p:txBody>
      </p:sp>
      <p:pic>
        <p:nvPicPr>
          <p:cNvPr id="25604" name="Picture 4" descr="https://upload.wikimedia.org/wikipedia/ru/0/0f/%D0%9A%D0%BE%D0%BD%D1%81%D1%82%D0%B0%D0%BD%D1%82%D0%B8%D0%BD_%D0%A0%D0%B5%D0%B2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3096344" cy="33843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668344" y="5589240"/>
            <a:ext cx="1475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Константин Рева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648072"/>
          </a:xfrm>
        </p:spPr>
        <p:txBody>
          <a:bodyPr/>
          <a:lstStyle/>
          <a:p>
            <a:r>
              <a:rPr lang="ru-RU" dirty="0" smtClean="0"/>
              <a:t>Рекорды волейбола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008" y="980728"/>
            <a:ext cx="51480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Font typeface="+mj-lt"/>
              <a:buAutoNum type="arabicPeriod"/>
            </a:pPr>
            <a:r>
              <a:rPr lang="ru-RU" u="sng" dirty="0" smtClean="0"/>
              <a:t>Самый крупный счёт в волейбольной партии</a:t>
            </a:r>
            <a:r>
              <a:rPr lang="ru-RU" dirty="0" smtClean="0"/>
              <a:t> по новой системе подсчёта очков — 25:1 — был зафиксирован 13 июня 2009 года в первом и втором сетах матча отборочного турнира женского чемпионата мира в </a:t>
            </a:r>
            <a:r>
              <a:rPr lang="ru-RU" dirty="0" err="1" smtClean="0"/>
              <a:t>Накхонпатхоме</a:t>
            </a:r>
            <a:r>
              <a:rPr lang="ru-RU" dirty="0" smtClean="0"/>
              <a:t> между сборными Таиланда и Бангладеш — 25:1, 25:1, 25:3. Счёт 25:0 в партии впервые был зафиксирован на клубном уровне 13 октября 2009 года в Улан-Удэ в матче чемпионата России среди команд высшей лиги «А» между «</a:t>
            </a:r>
            <a:r>
              <a:rPr lang="ru-RU" dirty="0" err="1" smtClean="0"/>
              <a:t>Хара</a:t>
            </a:r>
            <a:r>
              <a:rPr lang="ru-RU" dirty="0" smtClean="0"/>
              <a:t> Морином» и читинской «</a:t>
            </a:r>
            <a:r>
              <a:rPr lang="ru-RU" dirty="0" err="1" smtClean="0"/>
              <a:t>Забайкалкой</a:t>
            </a:r>
            <a:r>
              <a:rPr lang="ru-RU" dirty="0" smtClean="0"/>
              <a:t>». Результат игры — 3:0 (25:12, 25:0, 25:16).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u="sng" dirty="0" smtClean="0"/>
              <a:t>Рекорд по наибольшей продолжительности партии</a:t>
            </a:r>
            <a:r>
              <a:rPr lang="ru-RU" dirty="0" smtClean="0"/>
              <a:t> по новым правилам установили в 2013 году в рамках мужского чемпионата Южной Кореи «</a:t>
            </a:r>
            <a:r>
              <a:rPr lang="ru-RU" dirty="0" err="1" smtClean="0"/>
              <a:t>Кореан</a:t>
            </a:r>
            <a:r>
              <a:rPr lang="ru-RU" dirty="0" smtClean="0"/>
              <a:t> </a:t>
            </a:r>
            <a:r>
              <a:rPr lang="ru-RU" dirty="0" err="1" smtClean="0"/>
              <a:t>Айр</a:t>
            </a:r>
            <a:r>
              <a:rPr lang="ru-RU" dirty="0" smtClean="0"/>
              <a:t> </a:t>
            </a:r>
            <a:r>
              <a:rPr lang="ru-RU" dirty="0" err="1" smtClean="0"/>
              <a:t>Джамбос</a:t>
            </a:r>
            <a:r>
              <a:rPr lang="ru-RU" dirty="0" smtClean="0"/>
              <a:t>» (</a:t>
            </a:r>
            <a:r>
              <a:rPr lang="ru-RU" dirty="0" err="1" smtClean="0"/>
              <a:t>Инчхон</a:t>
            </a:r>
            <a:r>
              <a:rPr lang="ru-RU" dirty="0" smtClean="0"/>
              <a:t>) и «</a:t>
            </a:r>
            <a:r>
              <a:rPr lang="ru-RU" dirty="0" err="1" smtClean="0"/>
              <a:t>Раш</a:t>
            </a:r>
            <a:r>
              <a:rPr lang="ru-RU" dirty="0" smtClean="0"/>
              <a:t> </a:t>
            </a:r>
            <a:r>
              <a:rPr lang="ru-RU" dirty="0" err="1" smtClean="0"/>
              <a:t>энд</a:t>
            </a:r>
            <a:r>
              <a:rPr lang="ru-RU" dirty="0" smtClean="0"/>
              <a:t> Кэш» (</a:t>
            </a:r>
            <a:r>
              <a:rPr lang="ru-RU" dirty="0" err="1" smtClean="0"/>
              <a:t>Ансан</a:t>
            </a:r>
            <a:r>
              <a:rPr lang="ru-RU" dirty="0" smtClean="0"/>
              <a:t>) — третий сет этого матча длился 48 минут и завершился со счётом 56:54 в пользу «</a:t>
            </a:r>
            <a:r>
              <a:rPr lang="ru-RU" dirty="0" err="1" smtClean="0"/>
              <a:t>Джамбос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" name="Picture 2" descr="http://cs303401.vk.me/v303401037/d0e/sa5xQYekU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24744"/>
            <a:ext cx="3492896" cy="2318959"/>
          </a:xfrm>
          <a:prstGeom prst="rect">
            <a:avLst/>
          </a:prstGeom>
          <a:noFill/>
        </p:spPr>
      </p:pic>
      <p:pic>
        <p:nvPicPr>
          <p:cNvPr id="6146" name="Picture 2" descr="http://img.gazeta.ru/files3/389/6239389/GetImage__4_-pic510-510x340-81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645024"/>
            <a:ext cx="3600400" cy="2400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648072"/>
          </a:xfrm>
        </p:spPr>
        <p:txBody>
          <a:bodyPr/>
          <a:lstStyle/>
          <a:p>
            <a:r>
              <a:rPr lang="ru-RU" dirty="0" smtClean="0"/>
              <a:t>Рекорды волейбола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008" y="1052736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Font typeface="+mj-lt"/>
              <a:buAutoNum type="arabicPeriod"/>
            </a:pPr>
            <a:r>
              <a:rPr lang="ru-RU" u="sng" dirty="0" smtClean="0"/>
              <a:t>Мировым рекордом по результативности</a:t>
            </a:r>
            <a:r>
              <a:rPr lang="ru-RU" dirty="0" smtClean="0"/>
              <a:t> обладает кубинский диагональный Леонардо </a:t>
            </a:r>
            <a:r>
              <a:rPr lang="ru-RU" dirty="0" err="1" smtClean="0"/>
              <a:t>Лейва</a:t>
            </a:r>
            <a:r>
              <a:rPr lang="ru-RU" dirty="0" smtClean="0"/>
              <a:t>, который в матче между южнокорейским клубом «</a:t>
            </a:r>
            <a:r>
              <a:rPr lang="ru-RU" dirty="0" err="1" smtClean="0"/>
              <a:t>Самсунг</a:t>
            </a:r>
            <a:r>
              <a:rPr lang="ru-RU" dirty="0" smtClean="0"/>
              <a:t> </a:t>
            </a:r>
            <a:r>
              <a:rPr lang="ru-RU" dirty="0" err="1" smtClean="0"/>
              <a:t>Файр</a:t>
            </a:r>
            <a:r>
              <a:rPr lang="ru-RU" dirty="0" smtClean="0"/>
              <a:t> </a:t>
            </a:r>
            <a:r>
              <a:rPr lang="ru-RU" dirty="0" err="1" smtClean="0"/>
              <a:t>Блюфэнгс</a:t>
            </a:r>
            <a:r>
              <a:rPr lang="ru-RU" dirty="0" smtClean="0"/>
              <a:t>» и японским «</a:t>
            </a:r>
            <a:r>
              <a:rPr lang="ru-RU" dirty="0" err="1" smtClean="0"/>
              <a:t>Сакаи</a:t>
            </a:r>
            <a:r>
              <a:rPr lang="ru-RU" dirty="0" smtClean="0"/>
              <a:t> </a:t>
            </a:r>
            <a:r>
              <a:rPr lang="ru-RU" dirty="0" err="1" smtClean="0"/>
              <a:t>Блэйзерс</a:t>
            </a:r>
            <a:r>
              <a:rPr lang="ru-RU" dirty="0" smtClean="0"/>
              <a:t>» набрал 59 очков (57 в атаке при реализации 64 %, 1 на блоке и 1 </a:t>
            </a:r>
            <a:r>
              <a:rPr lang="ru-RU" dirty="0" err="1" smtClean="0"/>
              <a:t>эйс</a:t>
            </a:r>
            <a:r>
              <a:rPr lang="ru-RU" dirty="0" smtClean="0"/>
              <a:t>). У женщин последний рекорд также был установлен в Южной Корее болгаркой </a:t>
            </a:r>
            <a:r>
              <a:rPr lang="ru-RU" dirty="0" err="1" smtClean="0"/>
              <a:t>Елицей</a:t>
            </a:r>
            <a:r>
              <a:rPr lang="ru-RU" dirty="0" smtClean="0"/>
              <a:t> Василевой, набравшей в матче национального чемпионата 57 очков.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u="sng" dirty="0" smtClean="0"/>
              <a:t>Самым титулованным волейболистом</a:t>
            </a:r>
            <a:r>
              <a:rPr lang="ru-RU" dirty="0" smtClean="0"/>
              <a:t> в олимпийском спорте является Карч </a:t>
            </a:r>
            <a:r>
              <a:rPr lang="ru-RU" dirty="0" err="1" smtClean="0"/>
              <a:t>Кирай</a:t>
            </a:r>
            <a:r>
              <a:rPr lang="ru-RU" dirty="0" smtClean="0"/>
              <a:t>. Американец является обладателем двух золотых медалей в классическом волейболе и одной в пляжном.</a:t>
            </a:r>
            <a:endParaRPr lang="ru-RU" dirty="0"/>
          </a:p>
        </p:txBody>
      </p:sp>
      <p:pic>
        <p:nvPicPr>
          <p:cNvPr id="5124" name="Picture 4" descr="http://cdn1.img.rsport.ru/images/77974/09/779740915.jpg"/>
          <p:cNvPicPr>
            <a:picLocks noChangeAspect="1" noChangeArrowheads="1"/>
          </p:cNvPicPr>
          <p:nvPr/>
        </p:nvPicPr>
        <p:blipFill>
          <a:blip r:embed="rId2" cstate="print"/>
          <a:srcRect l="11703" t="6687" r="12880"/>
          <a:stretch>
            <a:fillRect/>
          </a:stretch>
        </p:blipFill>
        <p:spPr bwMode="auto">
          <a:xfrm>
            <a:off x="2555776" y="3363194"/>
            <a:ext cx="5184576" cy="33781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6021288"/>
            <a:ext cx="137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Карч </a:t>
            </a:r>
            <a:r>
              <a:rPr lang="ru-RU" b="1" i="1" dirty="0" err="1" smtClean="0">
                <a:solidFill>
                  <a:srgbClr val="FF0000"/>
                </a:solidFill>
              </a:rPr>
              <a:t>Кирай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340768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Международная федерация волейбола (FIVB) - самая многочисленная из мировых спортивных организаций, в ее состав входят 218 стран.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Волейбольный мяч фирмы </a:t>
            </a:r>
            <a:r>
              <a:rPr lang="ru-RU" sz="2000" dirty="0" err="1" smtClean="0"/>
              <a:t>Wilson</a:t>
            </a:r>
            <a:r>
              <a:rPr lang="ru-RU" sz="2000" dirty="0" smtClean="0"/>
              <a:t>, ставший одним из товарищей по несчастью героя Тома </a:t>
            </a:r>
            <a:r>
              <a:rPr lang="ru-RU" sz="2000" dirty="0" err="1" smtClean="0"/>
              <a:t>Хенкса</a:t>
            </a:r>
            <a:r>
              <a:rPr lang="ru-RU" sz="2000" dirty="0" smtClean="0"/>
              <a:t> в фильме "Изгой", был продан на </a:t>
            </a:r>
            <a:r>
              <a:rPr lang="ru-RU" sz="2000" dirty="0" err="1" smtClean="0"/>
              <a:t>Интернет-аукционе</a:t>
            </a:r>
            <a:r>
              <a:rPr lang="ru-RU" sz="2000" dirty="0" smtClean="0"/>
              <a:t> за 18 400 долларов.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Подача мяча в прыжке прижилась в волейболе лишь после Олимпийских игр 1984 г. Уже не новый по тем временам прием в исполнении игроков мужской сборной Бразилии поразил всех невероятной эффективностью, во многом благодаря ему бразильцы заняли тогда второе место.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Официальным днем рождения российского волейбола считается 28 июня 1923 г., когда в Москве был сыгран товарищеский матч между командами </a:t>
            </a:r>
            <a:r>
              <a:rPr lang="ru-RU" sz="2000" dirty="0" err="1" smtClean="0"/>
              <a:t>ВХУТЕМАСа</a:t>
            </a:r>
            <a:r>
              <a:rPr lang="ru-RU" sz="2000" dirty="0" smtClean="0"/>
              <a:t> и Московского техникума кинематографии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dirty="0" smtClean="0"/>
              <a:t>Интересные факты…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229200"/>
            <a:ext cx="4434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Источник - Журнал "Ровесник" № 8 2002 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256467"/>
            <a:ext cx="86409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Волейбол - единственная игра, суть которой сводится к тому, чтобы не дать мячу упасть на площадку. К тому же одна из немногочисленных "искусственно" выдуманных игр и одна из немногих спортивных игр, где играют не на время, а на результат.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На бытовом уровне волейболом увлекаются около миллиарда жителей земли.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Рекорд посещаемости волейбольного матча был установлен в июле 1983 г. За товарищеской игрой сборных Бразилии и СССР на знаменитом футбольном стадионе "</a:t>
            </a:r>
            <a:r>
              <a:rPr lang="ru-RU" sz="2000" dirty="0" err="1" smtClean="0"/>
              <a:t>Маракана</a:t>
            </a:r>
            <a:r>
              <a:rPr lang="ru-RU" sz="2000" dirty="0" smtClean="0"/>
              <a:t>" наблюдали более 100 000 зрителей.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Скорость полета мяча после удара волейболиста может составлять более 130 км/ч, а сам удар зачастую производится с высоты, заметно превышающей высоту баскетбольного кольца.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Единственное, но очень важное отличие </a:t>
            </a:r>
            <a:r>
              <a:rPr lang="ru-RU" sz="2000" dirty="0" err="1" smtClean="0"/>
              <a:t>кертнбола</a:t>
            </a:r>
            <a:r>
              <a:rPr lang="ru-RU" sz="2000" dirty="0" smtClean="0"/>
              <a:t> от обычного волейбола заключается в том, что вместо сетки в игре используется сплошная ткань. </a:t>
            </a:r>
            <a:r>
              <a:rPr lang="ru-RU" sz="2000" dirty="0" err="1" smtClean="0"/>
              <a:t>Кертнбол</a:t>
            </a:r>
            <a:r>
              <a:rPr lang="ru-RU" sz="2000" dirty="0" smtClean="0"/>
              <a:t> не только культивируется как отдельный вид спорта, но и входит в программу подготовки команд классического волейбола.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Источник - Журнал "Ровесник" № 8 2002 г.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dirty="0" smtClean="0"/>
              <a:t>Интересные факты…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факты…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597666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Первое методическое руководство по волейболу в </a:t>
            </a:r>
            <a:r>
              <a:rPr lang="ru-RU" sz="2000" dirty="0" smtClean="0"/>
              <a:t>России было </a:t>
            </a:r>
            <a:r>
              <a:rPr lang="ru-RU" sz="2000" dirty="0" smtClean="0"/>
              <a:t>издано 1926 г. и называлось </a:t>
            </a:r>
            <a:r>
              <a:rPr lang="ru-RU" sz="2000" dirty="0" smtClean="0">
                <a:solidFill>
                  <a:srgbClr val="FF0000"/>
                </a:solidFill>
              </a:rPr>
              <a:t>«Волейбол </a:t>
            </a:r>
            <a:r>
              <a:rPr lang="ru-RU" sz="2000" dirty="0" smtClean="0">
                <a:solidFill>
                  <a:srgbClr val="FF0000"/>
                </a:solidFill>
              </a:rPr>
              <a:t>и кулачный </a:t>
            </a:r>
            <a:r>
              <a:rPr lang="ru-RU" sz="2000" dirty="0" smtClean="0">
                <a:solidFill>
                  <a:srgbClr val="FF0000"/>
                </a:solidFill>
              </a:rPr>
              <a:t>бой»</a:t>
            </a:r>
            <a:r>
              <a:rPr lang="ru-RU" sz="2000" dirty="0" smtClean="0">
                <a:solidFill>
                  <a:srgbClr val="FF0000"/>
                </a:solidFill>
              </a:rPr>
              <a:t> </a:t>
            </a:r>
            <a:r>
              <a:rPr lang="ru-RU" sz="2000" dirty="0" smtClean="0"/>
              <a:t> . </a:t>
            </a:r>
            <a:r>
              <a:rPr lang="ru-RU" sz="2000" dirty="0" smtClean="0"/>
              <a:t>В 1927 г. выходит пособие М.И. Черкасова "Волейбол, городки и кегли", а в 1931 г. в Германии  </a:t>
            </a:r>
            <a:r>
              <a:rPr lang="ru-RU" sz="2000" dirty="0" smtClean="0"/>
              <a:t> </a:t>
            </a:r>
            <a:r>
              <a:rPr lang="ru-RU" sz="2000" dirty="0" smtClean="0"/>
              <a:t>выходит книга </a:t>
            </a:r>
            <a:r>
              <a:rPr lang="ru-RU" sz="2000" dirty="0" smtClean="0">
                <a:solidFill>
                  <a:srgbClr val="FF0000"/>
                </a:solidFill>
              </a:rPr>
              <a:t>"Волейбол - русская народная </a:t>
            </a:r>
            <a:r>
              <a:rPr lang="ru-RU" sz="2000" dirty="0" smtClean="0">
                <a:solidFill>
                  <a:srgbClr val="FF0000"/>
                </a:solidFill>
              </a:rPr>
              <a:t>игра".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Первыми заслуженными мастерами спорта СССР стали Валентина </a:t>
            </a:r>
            <a:r>
              <a:rPr lang="ru-RU" sz="2000" dirty="0" err="1" smtClean="0"/>
              <a:t>Осколкова</a:t>
            </a:r>
            <a:r>
              <a:rPr lang="ru-RU" sz="2000" dirty="0" smtClean="0"/>
              <a:t> (1942 г</a:t>
            </a:r>
            <a:r>
              <a:rPr lang="ru-RU" sz="2000" dirty="0" smtClean="0"/>
              <a:t>.) </a:t>
            </a:r>
            <a:r>
              <a:rPr lang="ru-RU" sz="2000" dirty="0" smtClean="0"/>
              <a:t>и Анатолий </a:t>
            </a:r>
            <a:r>
              <a:rPr lang="ru-RU" sz="2000" dirty="0" err="1" smtClean="0"/>
              <a:t>Чинилин</a:t>
            </a:r>
            <a:r>
              <a:rPr lang="ru-RU" sz="2000" dirty="0" smtClean="0"/>
              <a:t> (1944 г.) Им же были присвоены первые звания "Заслуженный тренер СССР" (1956 г.)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На четырех Олимпиадах подряд ( с 1964 г.) выступала Инна </a:t>
            </a:r>
            <a:r>
              <a:rPr lang="ru-RU" sz="2000" dirty="0" err="1" smtClean="0"/>
              <a:t>Рыскаль</a:t>
            </a:r>
            <a:r>
              <a:rPr lang="ru-RU" sz="2000" dirty="0" smtClean="0"/>
              <a:t>. У нее 4 олимпийские медали - 2 золотые и 2 серебренные. У Вячеслава Зайцева 4 медали чемпионатов мира, также 2 золотые и 2 серебренные. По 6 золотых медалей чемпионатов Европы у Вячеслава Зайцева и Александра Савина.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Источник - Календарь "Спорт" 1992 г.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encrypted-tbn0.gstatic.com/images?q=tbn:ANd9GcQG2-7g5-8hR7cwfwsaWbHh5XX6wksvcCtmH2OGftpjlUP8XH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44824"/>
            <a:ext cx="2821151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vk.me/c624720/v624720354/17cbe/JmF8P786U9Q.jpg"/>
          <p:cNvPicPr>
            <a:picLocks noChangeAspect="1" noChangeArrowheads="1"/>
          </p:cNvPicPr>
          <p:nvPr/>
        </p:nvPicPr>
        <p:blipFill>
          <a:blip r:embed="rId2" cstate="print"/>
          <a:srcRect l="3755" t="18774" r="4876" b="3624"/>
          <a:stretch>
            <a:fillRect/>
          </a:stretch>
        </p:blipFill>
        <p:spPr bwMode="auto">
          <a:xfrm>
            <a:off x="1763688" y="1916832"/>
            <a:ext cx="5400600" cy="446449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260648"/>
            <a:ext cx="7492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волейбол</a:t>
            </a:r>
            <a:r>
              <a:rPr lang="en-US" dirty="0" smtClean="0"/>
              <a:t>?...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43841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Волейбол</a:t>
            </a:r>
            <a:r>
              <a:rPr lang="ru-RU" dirty="0"/>
              <a:t> — </a:t>
            </a:r>
            <a:r>
              <a:rPr lang="ru-RU" dirty="0" smtClean="0"/>
              <a:t>командная </a:t>
            </a:r>
            <a:r>
              <a:rPr lang="ru-RU" dirty="0"/>
              <a:t>спортивная игра, в процессе которой две команды соревнуются на специальной площадке, разделённой сеткой, стремясь направить мяч на сторону соперника таким образом, чтобы он приземлился на площадке противника (</a:t>
            </a:r>
            <a:r>
              <a:rPr lang="ru-RU" i="1" dirty="0"/>
              <a:t>добить до пола</a:t>
            </a:r>
            <a:r>
              <a:rPr lang="ru-RU" dirty="0" smtClean="0"/>
              <a:t>)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8194" name="Picture 2" descr="http://masters.donntu.org/2014/fknt/kotsogub/ind/images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4371091" cy="2736304"/>
          </a:xfrm>
          <a:prstGeom prst="rect">
            <a:avLst/>
          </a:prstGeom>
          <a:noFill/>
        </p:spPr>
      </p:pic>
      <p:pic>
        <p:nvPicPr>
          <p:cNvPr id="8196" name="Picture 4" descr="http://www.kartinki24.ru/uploads/gallery/main/223/kartinki24_volleyball_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795" y="3741083"/>
            <a:ext cx="4288693" cy="2856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Происхождение современного волейбола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12776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Изобретателем волейбола считается Уильям Дж. </a:t>
            </a:r>
            <a:r>
              <a:rPr lang="ru-RU" dirty="0" smtClean="0"/>
              <a:t>Морган</a:t>
            </a:r>
            <a:r>
              <a:rPr lang="ru-RU" dirty="0"/>
              <a:t>.</a:t>
            </a:r>
            <a:r>
              <a:rPr lang="ru-RU" dirty="0" smtClean="0"/>
              <a:t> В</a:t>
            </a:r>
            <a:r>
              <a:rPr lang="ru-RU" dirty="0"/>
              <a:t> 1895 </a:t>
            </a:r>
            <a:r>
              <a:rPr lang="ru-RU" dirty="0" smtClean="0"/>
              <a:t>году</a:t>
            </a:r>
            <a:r>
              <a:rPr lang="ru-RU" dirty="0"/>
              <a:t> в спортивном зале он подвесил теннисную сетку на высоте 197 см, и его </a:t>
            </a:r>
            <a:r>
              <a:rPr lang="ru-RU" dirty="0" smtClean="0"/>
              <a:t>ученики стали </a:t>
            </a:r>
            <a:r>
              <a:rPr lang="ru-RU" dirty="0"/>
              <a:t>перебрасывать через неё баскетбольную камеру. Морган назвал новую игру «</a:t>
            </a:r>
            <a:r>
              <a:rPr lang="ru-RU" dirty="0" err="1"/>
              <a:t>минтонет</a:t>
            </a:r>
            <a:r>
              <a:rPr lang="ru-RU" dirty="0"/>
              <a:t>». Позже игра демонстрировалась на конференции колледжей ассоциации молодых христиан в Спрингфилде </a:t>
            </a:r>
            <a:r>
              <a:rPr lang="ru-RU" dirty="0" smtClean="0"/>
              <a:t>и получила </a:t>
            </a:r>
            <a:r>
              <a:rPr lang="ru-RU" dirty="0"/>
              <a:t>новое название — «волейбол».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6309320"/>
            <a:ext cx="1721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Уильям Морган</a:t>
            </a:r>
          </a:p>
        </p:txBody>
      </p:sp>
      <p:pic>
        <p:nvPicPr>
          <p:cNvPr id="7172" name="Picture 4" descr="http://zolleyball.com/oldvolleybal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068960"/>
            <a:ext cx="5675565" cy="2952328"/>
          </a:xfrm>
          <a:prstGeom prst="rect">
            <a:avLst/>
          </a:prstGeom>
          <a:noFill/>
        </p:spPr>
      </p:pic>
      <p:pic>
        <p:nvPicPr>
          <p:cNvPr id="7174" name="Picture 6" descr="http://sagatheball.ru/wp-content/uploads/2012/04/morg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2388636" cy="3200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84784"/>
            <a:ext cx="8568952" cy="18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1897 году в США были опубликованы первые правила волейбола: размер площадки 7,6×15,1 м (25 </a:t>
            </a:r>
            <a:r>
              <a:rPr lang="ru-RU" dirty="0" err="1" smtClean="0"/>
              <a:t>x</a:t>
            </a:r>
            <a:r>
              <a:rPr lang="ru-RU" dirty="0" smtClean="0"/>
              <a:t> 50 футов), высота сетки 198 см (6,5 фута), мяч окружностью 63,5—68,5 см (25—27 дюймов) и массой 340 г, количество игроков на площадке и касаний мяча не регламентировалось, очко засчитывалось только при собственной подаче, при неудачной подаче её можно было повторить, играли до 21 очка в партии.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Происхождение современного волейбола</a:t>
            </a:r>
            <a:endParaRPr lang="ru-RU" dirty="0"/>
          </a:p>
        </p:txBody>
      </p:sp>
      <p:pic>
        <p:nvPicPr>
          <p:cNvPr id="6150" name="Picture 6" descr="http://www.fizkultura-vsem.ru/wordpress/wp-content/uploads/2012/11/valley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12976"/>
            <a:ext cx="5328592" cy="3401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628800"/>
            <a:ext cx="84249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FF0000"/>
                </a:solidFill>
              </a:rPr>
              <a:t>В процессе развития игры её правила, техника и тактика постоянно совершенствовались. Основные правила, часть из которых дошла до наших дней, сформировались в 1915—1925 годах: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dirty="0" smtClean="0"/>
              <a:t>с </a:t>
            </a:r>
            <a:r>
              <a:rPr lang="ru-RU" dirty="0"/>
              <a:t>1917 года розыгрыш партии был ограничен 15 </a:t>
            </a:r>
            <a:r>
              <a:rPr lang="ru-RU" dirty="0" smtClean="0"/>
              <a:t>очками;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dirty="0" smtClean="0"/>
              <a:t> </a:t>
            </a:r>
            <a:r>
              <a:rPr lang="ru-RU" dirty="0"/>
              <a:t>высота сетки составила 243 см; </a:t>
            </a:r>
            <a:endParaRPr lang="ru-RU" dirty="0" smtClean="0"/>
          </a:p>
          <a:p>
            <a:pPr marL="342900" indent="-342900" algn="just">
              <a:buFont typeface="+mj-lt"/>
              <a:buAutoNum type="arabicParenR"/>
            </a:pPr>
            <a:r>
              <a:rPr lang="ru-RU" dirty="0" smtClean="0"/>
              <a:t>в </a:t>
            </a:r>
            <a:r>
              <a:rPr lang="ru-RU" dirty="0"/>
              <a:t>1918 году было определено количество игроков на площадке — шесть; </a:t>
            </a:r>
            <a:endParaRPr lang="ru-RU" dirty="0" smtClean="0"/>
          </a:p>
          <a:p>
            <a:pPr marL="342900" indent="-342900" algn="just">
              <a:buFont typeface="+mj-lt"/>
              <a:buAutoNum type="arabicParenR"/>
            </a:pPr>
            <a:r>
              <a:rPr lang="ru-RU" dirty="0" smtClean="0"/>
              <a:t>с </a:t>
            </a:r>
            <a:r>
              <a:rPr lang="ru-RU" dirty="0"/>
              <a:t>1922 года разрешено не более трёх касаний мяча</a:t>
            </a:r>
            <a:r>
              <a:rPr lang="ru-RU" dirty="0" smtClean="0"/>
              <a:t>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dirty="0" smtClean="0"/>
              <a:t>в </a:t>
            </a:r>
            <a:r>
              <a:rPr lang="ru-RU" dirty="0"/>
              <a:t>1925 году утверждены современные размеры площадки, размеры и вес волейбольного мяча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Эти правила применялись в странах Америки, Африки </a:t>
            </a:r>
            <a:r>
              <a:rPr lang="ru-RU" dirty="0" smtClean="0"/>
              <a:t>и Европы</a:t>
            </a:r>
            <a:r>
              <a:rPr lang="ru-RU" dirty="0"/>
              <a:t>, в то время как в Азии вплоть до начала 1960-х годов играли по собственным правилам: с девятью или двенадцатью игроками на площадке 11×22 м без смены позиций игроками во время матча.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Происхождение современного волейбола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правила игры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83529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Игра ведётся на прямоугольной площадке размером 18х9 метров. Волейбольная площадка разделена посередине сеткой. Высота сетки для мужчин — 2,43 м, для женщин — 2,24 м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http://stavkiprognozy.ru/wp-content/uploads/2014/07/pravila-voleyb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80" y="2564904"/>
            <a:ext cx="4752045" cy="3528392"/>
          </a:xfrm>
          <a:prstGeom prst="rect">
            <a:avLst/>
          </a:prstGeom>
          <a:noFill/>
        </p:spPr>
      </p:pic>
      <p:pic>
        <p:nvPicPr>
          <p:cNvPr id="4100" name="Picture 4" descr="http://konspekta.net/lektsiiimg/baza10/560942776655.files/image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64904"/>
            <a:ext cx="4067944" cy="3555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dirty="0" smtClean="0"/>
              <a:t>Общие правила игры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68760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/>
              <a:t>Каждая из двух команд может иметь в составе до 14 игроков, на поле в каждый момент времени могут находиться 6 игроков. Цель игры — атакующим ударом добить мяч до пола, то есть до игровой поверхности площадки половины противника, или заставить его ошибиться.</a:t>
            </a:r>
          </a:p>
          <a:p>
            <a:pPr algn="just"/>
            <a:r>
              <a:rPr lang="ru-RU" sz="2400" b="1" i="1" dirty="0"/>
              <a:t>Игра начинается вводом мяча в игру при помощи подачи согласно жребию. После ввода мяча в игру подачей и успешного розыгрыша подача переходит к той команде, которая выиграла очко. Площадка по количеству игроков условно разделена на 6 зон. После каждого перехода право подачи переходит от одной команды к другой в результате розыгрыша очка, игроки перемещаются в следующую зону по часовой стрелке.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5/59/VolleyballRotation.svg/150px-VolleyballRotation.svg.png"/>
          <p:cNvPicPr>
            <a:picLocks noChangeAspect="1" noChangeArrowheads="1"/>
          </p:cNvPicPr>
          <p:nvPr/>
        </p:nvPicPr>
        <p:blipFill>
          <a:blip r:embed="rId2" cstate="print"/>
          <a:srcRect l="2126" t="2778" r="99" b="6945"/>
          <a:stretch>
            <a:fillRect/>
          </a:stretch>
        </p:blipFill>
        <p:spPr bwMode="auto">
          <a:xfrm>
            <a:off x="4788024" y="1700808"/>
            <a:ext cx="3465247" cy="5112568"/>
          </a:xfrm>
          <a:prstGeom prst="rect">
            <a:avLst/>
          </a:prstGeom>
          <a:noFill/>
        </p:spPr>
      </p:pic>
      <p:pic>
        <p:nvPicPr>
          <p:cNvPr id="2052" name="Picture 4" descr="http://lib2.podelise.ru/tw_files2/urls_5/15/d-14098/img2.jpg"/>
          <p:cNvPicPr>
            <a:picLocks noChangeAspect="1" noChangeArrowheads="1"/>
          </p:cNvPicPr>
          <p:nvPr/>
        </p:nvPicPr>
        <p:blipFill>
          <a:blip r:embed="rId3" cstate="print"/>
          <a:srcRect l="28350" t="20160" r="31016" b="1721"/>
          <a:stretch>
            <a:fillRect/>
          </a:stretch>
        </p:blipFill>
        <p:spPr bwMode="auto">
          <a:xfrm>
            <a:off x="539552" y="1700808"/>
            <a:ext cx="3545813" cy="5112568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dirty="0" smtClean="0"/>
              <a:t>Волейбольная площадка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1268760"/>
            <a:ext cx="192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Размеры и линии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9163" y="1268760"/>
            <a:ext cx="3393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«Зоны» и перемещение игроков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Нарушения правил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2776"/>
            <a:ext cx="3600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 </a:t>
            </a:r>
            <a:r>
              <a:rPr lang="ru-RU" b="1" dirty="0" smtClean="0"/>
              <a:t>подаче:</a:t>
            </a:r>
            <a:endParaRPr lang="ru-RU" b="1" dirty="0"/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Игрок заступил ногой на пространство площадки.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Игрок подбросил и поймал мяч.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Мяч касается антенны, игрока подающей команды или не пересекает вертикальную плоскость сетки полностью через площадь перехода, выходит в аут.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Подача, совершённая до свистка судьи, не засчитывается и повторяется.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По истечении 8 секунд после свистка судьи мяч передаётся команде соперников.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556792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При </a:t>
            </a:r>
            <a:r>
              <a:rPr lang="ru-RU" b="1" dirty="0" smtClean="0"/>
              <a:t>розыгрыше:</a:t>
            </a:r>
            <a:endParaRPr lang="ru-RU" b="1" dirty="0"/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Сделано более трёх касаний (не учитывая блок).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Касание игроком сетки между антеннами, касание </a:t>
            </a:r>
            <a:r>
              <a:rPr lang="ru-RU" dirty="0" smtClean="0"/>
              <a:t>антенны.</a:t>
            </a:r>
            <a:endParaRPr lang="ru-RU" dirty="0"/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Заступ игроком задней трёхметровой линии при атаке.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Ошибка на приёме: двойное касание или задержка мяча.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Переход центральной линии.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4725144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Регламент</a:t>
            </a:r>
            <a:r>
              <a:rPr lang="ru-RU" dirty="0"/>
              <a:t>:</a:t>
            </a:r>
            <a:endParaRPr lang="ru-RU" b="1" dirty="0"/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Нарушение расстановки.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Неспортивное поведение одного из игроков или тренера.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</TotalTime>
  <Words>630</Words>
  <Application>Microsoft Office PowerPoint</Application>
  <PresentationFormat>Экран (4:3)</PresentationFormat>
  <Paragraphs>77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Что такое волейбол?...</vt:lpstr>
      <vt:lpstr>Происхождение современного волейбола</vt:lpstr>
      <vt:lpstr>Происхождение современного волейбола</vt:lpstr>
      <vt:lpstr>Происхождение современного волейбола</vt:lpstr>
      <vt:lpstr>Общие правила игры</vt:lpstr>
      <vt:lpstr>Общие правила игры</vt:lpstr>
      <vt:lpstr>Волейбольная площадка</vt:lpstr>
      <vt:lpstr>Нарушения правил</vt:lpstr>
      <vt:lpstr>Амплуа игроков</vt:lpstr>
      <vt:lpstr>Выдающиея волейболисты</vt:lpstr>
      <vt:lpstr>Рекорды волейбола</vt:lpstr>
      <vt:lpstr>Рекорды волейбола</vt:lpstr>
      <vt:lpstr>Интересные факты…</vt:lpstr>
      <vt:lpstr>Интересные факты…</vt:lpstr>
      <vt:lpstr>Интересные факты…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</cp:revision>
  <dcterms:created xsi:type="dcterms:W3CDTF">2016-02-28T13:22:30Z</dcterms:created>
  <dcterms:modified xsi:type="dcterms:W3CDTF">2016-03-03T15:52:58Z</dcterms:modified>
</cp:coreProperties>
</file>