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305" r:id="rId3"/>
    <p:sldId id="301" r:id="rId4"/>
    <p:sldId id="260" r:id="rId5"/>
    <p:sldId id="262" r:id="rId6"/>
    <p:sldId id="264" r:id="rId7"/>
    <p:sldId id="303" r:id="rId8"/>
    <p:sldId id="266" r:id="rId9"/>
    <p:sldId id="268" r:id="rId10"/>
    <p:sldId id="270" r:id="rId11"/>
    <p:sldId id="274" r:id="rId12"/>
    <p:sldId id="276" r:id="rId13"/>
    <p:sldId id="283" r:id="rId14"/>
    <p:sldId id="279" r:id="rId15"/>
    <p:sldId id="281" r:id="rId16"/>
    <p:sldId id="292" r:id="rId17"/>
    <p:sldId id="285" r:id="rId18"/>
    <p:sldId id="287" r:id="rId19"/>
    <p:sldId id="290" r:id="rId20"/>
    <p:sldId id="297" r:id="rId21"/>
    <p:sldId id="304" r:id="rId22"/>
    <p:sldId id="25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66FFFF"/>
    <a:srgbClr val="33CCCC"/>
    <a:srgbClr val="00FFFF"/>
    <a:srgbClr val="CCFFFF"/>
    <a:srgbClr val="CCECFF"/>
    <a:srgbClr val="99CCFF"/>
    <a:srgbClr val="A7F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942" autoAdjust="0"/>
  </p:normalViewPr>
  <p:slideViewPr>
    <p:cSldViewPr>
      <p:cViewPr varScale="1">
        <p:scale>
          <a:sx n="80" d="100"/>
          <a:sy n="80" d="100"/>
        </p:scale>
        <p:origin x="-159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E22B4-D95F-486D-8725-B269C2AAD1D5}" type="datetimeFigureOut">
              <a:rPr lang="ru-RU" smtClean="0"/>
              <a:t>09.09.2017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C711E-B1FF-402D-8F77-3244630F3A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315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/>
              <a:t>Б.Г. Зив, В.М. Мейлер «Дидактические материалы по геометрии для 7 класса»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altLang="ru-RU" smtClean="0"/>
              <a:t>Б.Г. Зив, В.М. Мейлер «Дидактические материалы по геометрии для 7 класса»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C711E-B1FF-402D-8F77-3244630F3A8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54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EE3-C4E7-44EB-8C3B-EEC920E80792}" type="datetimeFigureOut">
              <a:rPr lang="ru-RU" smtClean="0"/>
              <a:t>09.09.2017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0A91-E4D3-4340-B60A-4474D24D2D0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EE3-C4E7-44EB-8C3B-EEC920E80792}" type="datetimeFigureOut">
              <a:rPr lang="ru-RU" smtClean="0"/>
              <a:t>09.09.2017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0A91-E4D3-4340-B60A-4474D24D2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EE3-C4E7-44EB-8C3B-EEC920E80792}" type="datetimeFigureOut">
              <a:rPr lang="ru-RU" smtClean="0"/>
              <a:t>09.09.2017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0A91-E4D3-4340-B60A-4474D24D2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3B737-0F74-4119-909F-BC5F586F080C}" type="datetimeFigureOut">
              <a:rPr lang="ru-RU"/>
              <a:pPr>
                <a:defRPr/>
              </a:pPr>
              <a:t>09.09.2017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B94AE-694D-48E6-A656-21AE0AFF3F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5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EE3-C4E7-44EB-8C3B-EEC920E80792}" type="datetimeFigureOut">
              <a:rPr lang="ru-RU" smtClean="0"/>
              <a:t>09.09.2017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0A91-E4D3-4340-B60A-4474D24D2D0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EE3-C4E7-44EB-8C3B-EEC920E80792}" type="datetimeFigureOut">
              <a:rPr lang="ru-RU" smtClean="0"/>
              <a:t>09.09.2017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0A91-E4D3-4340-B60A-4474D24D2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EE3-C4E7-44EB-8C3B-EEC920E80792}" type="datetimeFigureOut">
              <a:rPr lang="ru-RU" smtClean="0"/>
              <a:t>09.09.2017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0A91-E4D3-4340-B60A-4474D24D2D0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EE3-C4E7-44EB-8C3B-EEC920E80792}" type="datetimeFigureOut">
              <a:rPr lang="ru-RU" smtClean="0"/>
              <a:t>09.09.2017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0A91-E4D3-4340-B60A-4474D24D2D0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EE3-C4E7-44EB-8C3B-EEC920E80792}" type="datetimeFigureOut">
              <a:rPr lang="ru-RU" smtClean="0"/>
              <a:t>09.09.2017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0A91-E4D3-4340-B60A-4474D24D2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EE3-C4E7-44EB-8C3B-EEC920E80792}" type="datetimeFigureOut">
              <a:rPr lang="ru-RU" smtClean="0"/>
              <a:t>09.09.2017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0A91-E4D3-4340-B60A-4474D24D2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EE3-C4E7-44EB-8C3B-EEC920E80792}" type="datetimeFigureOut">
              <a:rPr lang="ru-RU" smtClean="0"/>
              <a:t>09.09.2017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0A91-E4D3-4340-B60A-4474D24D2D0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05EE3-C4E7-44EB-8C3B-EEC920E80792}" type="datetimeFigureOut">
              <a:rPr lang="ru-RU" smtClean="0"/>
              <a:t>09.09.2017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80A91-E4D3-4340-B60A-4474D24D2D0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A505EE3-C4E7-44EB-8C3B-EEC920E80792}" type="datetimeFigureOut">
              <a:rPr lang="ru-RU" smtClean="0"/>
              <a:t>09.09.2017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7580A91-E4D3-4340-B60A-4474D24D2D0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.wmf"/><Relationship Id="rId1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7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oleObject" Target="../embeddings/oleObject9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1.wmf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10.png"/><Relationship Id="rId4" Type="http://schemas.openxmlformats.org/officeDocument/2006/relationships/image" Target="../media/image3.png"/><Relationship Id="rId9" Type="http://schemas.openxmlformats.org/officeDocument/2006/relationships/image" Target="../media/image14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bookitut.ru/Zriteljnye-illyuzii-i-fenomeny-demonstraczii.2.pic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g25Q5qqRUQ" TargetMode="External"/><Relationship Id="rId2" Type="http://schemas.openxmlformats.org/officeDocument/2006/relationships/hyperlink" Target="http://obho.ru/uploads/imag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WT2q9vHF3D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obho.ru/uploads/images/p/r/e/prezentatsija_foni_dlja_slajdov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620688"/>
            <a:ext cx="84969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057400" algn="l"/>
              </a:tabLst>
            </a:pPr>
            <a:r>
              <a:rPr lang="ru-RU" sz="4800" b="1" dirty="0" smtClean="0">
                <a:solidFill>
                  <a:schemeClr val="bg1"/>
                </a:solidFill>
              </a:rPr>
              <a:t>«ПРИЗНАКИ И СВОЙСТВА 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</a:rPr>
              <a:t>ПАРАЛЛЕЛЬНЫХ ПРЯМЫХ»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5380672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Учитель МБОУ «Гимназия № 16» </a:t>
            </a:r>
          </a:p>
          <a:p>
            <a:pPr algn="ctr"/>
            <a:r>
              <a:rPr lang="ru-RU" b="1" dirty="0"/>
              <a:t>г. Мытищи Московская область</a:t>
            </a:r>
          </a:p>
          <a:p>
            <a:pPr algn="ctr"/>
            <a:r>
              <a:rPr lang="ru-RU" b="1" dirty="0"/>
              <a:t>Хассику Светлана </a:t>
            </a:r>
            <a:r>
              <a:rPr lang="ru-RU" b="1" dirty="0" smtClean="0"/>
              <a:t>Эдуардовна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44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1188051" y="1340768"/>
            <a:ext cx="6696744" cy="2016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475655" y="2636912"/>
            <a:ext cx="6696744" cy="2016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639163" y="699169"/>
            <a:ext cx="3528392" cy="51125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1560" y="2636912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a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1185" y="4365104"/>
            <a:ext cx="708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b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2" y="184864"/>
            <a:ext cx="57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c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20" name="Дуга 19"/>
          <p:cNvSpPr/>
          <p:nvPr/>
        </p:nvSpPr>
        <p:spPr>
          <a:xfrm rot="2113819">
            <a:off x="3356363" y="3073626"/>
            <a:ext cx="1279744" cy="1625116"/>
          </a:xfrm>
          <a:prstGeom prst="arc">
            <a:avLst>
              <a:gd name="adj1" fmla="val 16200000"/>
              <a:gd name="adj2" fmla="val 1855318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12303466">
            <a:off x="4148196" y="1495527"/>
            <a:ext cx="1964157" cy="1396796"/>
          </a:xfrm>
          <a:prstGeom prst="arc">
            <a:avLst>
              <a:gd name="adj1" fmla="val 16907162"/>
              <a:gd name="adj2" fmla="val 1897694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8015021">
            <a:off x="4388040" y="1622306"/>
            <a:ext cx="1623334" cy="1070014"/>
          </a:xfrm>
          <a:prstGeom prst="arc">
            <a:avLst>
              <a:gd name="adj1" fmla="val 12564401"/>
              <a:gd name="adj2" fmla="val 21174253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уга 26"/>
          <p:cNvSpPr/>
          <p:nvPr/>
        </p:nvSpPr>
        <p:spPr>
          <a:xfrm rot="7564091" flipH="1" flipV="1">
            <a:off x="3110140" y="3357748"/>
            <a:ext cx="1651797" cy="1085442"/>
          </a:xfrm>
          <a:prstGeom prst="arc">
            <a:avLst>
              <a:gd name="adj1" fmla="val 13058616"/>
              <a:gd name="adj2" fmla="val 21510198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4252592" y="2282969"/>
            <a:ext cx="391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77020" y="1406110"/>
            <a:ext cx="409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50813" y="1383627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41202" y="211399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10205" y="326079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89611" y="300162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62269" y="3886184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10176" y="4012743"/>
            <a:ext cx="380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1248" y="504791"/>
            <a:ext cx="18982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/>
              <a:t>aIIb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14479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7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1188051" y="1340768"/>
            <a:ext cx="6696744" cy="201622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475655" y="2636912"/>
            <a:ext cx="6696744" cy="201622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639163" y="699169"/>
            <a:ext cx="3528392" cy="51125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1560" y="2636912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a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1185" y="4365104"/>
            <a:ext cx="708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b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2" y="184864"/>
            <a:ext cx="57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c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20" name="Дуга 19"/>
          <p:cNvSpPr/>
          <p:nvPr/>
        </p:nvSpPr>
        <p:spPr>
          <a:xfrm rot="2113819">
            <a:off x="3356363" y="3073626"/>
            <a:ext cx="1279744" cy="1625116"/>
          </a:xfrm>
          <a:prstGeom prst="arc">
            <a:avLst>
              <a:gd name="adj1" fmla="val 16200000"/>
              <a:gd name="adj2" fmla="val 1855318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8015021">
            <a:off x="4397167" y="1622053"/>
            <a:ext cx="1623334" cy="1070014"/>
          </a:xfrm>
          <a:prstGeom prst="arc">
            <a:avLst>
              <a:gd name="adj1" fmla="val 12564401"/>
              <a:gd name="adj2" fmla="val 21174253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уга 26"/>
          <p:cNvSpPr/>
          <p:nvPr/>
        </p:nvSpPr>
        <p:spPr>
          <a:xfrm rot="7564091" flipH="1" flipV="1">
            <a:off x="3110140" y="3357748"/>
            <a:ext cx="1651797" cy="1085442"/>
          </a:xfrm>
          <a:prstGeom prst="arc">
            <a:avLst>
              <a:gd name="adj1" fmla="val 13058616"/>
              <a:gd name="adj2" fmla="val 21510198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4562521" y="1214372"/>
            <a:ext cx="340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88297" y="1293026"/>
            <a:ext cx="542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92530" y="2348880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29858" y="2081250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10205" y="326079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89611" y="300162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50344" y="4171129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75318" y="3911078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6" name="Дуга 25"/>
          <p:cNvSpPr/>
          <p:nvPr/>
        </p:nvSpPr>
        <p:spPr>
          <a:xfrm rot="7564091" flipH="1" flipV="1">
            <a:off x="4360757" y="1589711"/>
            <a:ext cx="1651797" cy="1085442"/>
          </a:xfrm>
          <a:prstGeom prst="arc">
            <a:avLst>
              <a:gd name="adj1" fmla="val 13058616"/>
              <a:gd name="adj2" fmla="val 21510198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26516" y="37449"/>
            <a:ext cx="18982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/>
              <a:t>aIIb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160818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4" grpId="0" animBg="1"/>
      <p:bldP spid="24" grpId="1" animBg="1"/>
      <p:bldP spid="27" grpId="0" animBg="1"/>
      <p:bldP spid="27" grpId="1" animBg="1"/>
      <p:bldP spid="26" grpId="0" animBg="1"/>
      <p:bldP spid="2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1188051" y="1340768"/>
            <a:ext cx="6696744" cy="2016224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968573" y="2610634"/>
            <a:ext cx="6283785" cy="3122622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639163" y="699169"/>
            <a:ext cx="3528392" cy="51125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028384" y="794260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a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84795" y="2783741"/>
            <a:ext cx="627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b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2" y="184864"/>
            <a:ext cx="57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c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20" name="Дуга 19"/>
          <p:cNvSpPr/>
          <p:nvPr/>
        </p:nvSpPr>
        <p:spPr>
          <a:xfrm rot="2113819">
            <a:off x="4536275" y="1353831"/>
            <a:ext cx="1279744" cy="1625116"/>
          </a:xfrm>
          <a:prstGeom prst="arc">
            <a:avLst>
              <a:gd name="adj1" fmla="val 16200000"/>
              <a:gd name="adj2" fmla="val 1829740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 flipH="1">
            <a:off x="4854206" y="1412776"/>
            <a:ext cx="175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88297" y="1293026"/>
            <a:ext cx="542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60344" y="2348880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44931" y="2256199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0632562" flipV="1">
            <a:off x="2779294" y="4430612"/>
            <a:ext cx="1239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38197" y="4293096"/>
            <a:ext cx="6300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25562" y="5332743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99274" y="5168250"/>
            <a:ext cx="594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2" name="Дуга 21"/>
          <p:cNvSpPr/>
          <p:nvPr/>
        </p:nvSpPr>
        <p:spPr>
          <a:xfrm rot="12408048">
            <a:off x="4470594" y="1401753"/>
            <a:ext cx="1279744" cy="1625116"/>
          </a:xfrm>
          <a:prstGeom prst="arc">
            <a:avLst>
              <a:gd name="adj1" fmla="val 16675728"/>
              <a:gd name="adj2" fmla="val 18975702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01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8" name="Freeform 26"/>
          <p:cNvSpPr>
            <a:spLocks/>
          </p:cNvSpPr>
          <p:nvPr/>
        </p:nvSpPr>
        <p:spPr bwMode="auto">
          <a:xfrm>
            <a:off x="7244161" y="2025911"/>
            <a:ext cx="774700" cy="935037"/>
          </a:xfrm>
          <a:custGeom>
            <a:avLst/>
            <a:gdLst>
              <a:gd name="T0" fmla="*/ 397 w 488"/>
              <a:gd name="T1" fmla="*/ 0 h 589"/>
              <a:gd name="T2" fmla="*/ 0 w 488"/>
              <a:gd name="T3" fmla="*/ 96 h 589"/>
              <a:gd name="T4" fmla="*/ 125 w 488"/>
              <a:gd name="T5" fmla="*/ 589 h 589"/>
              <a:gd name="T6" fmla="*/ 215 w 488"/>
              <a:gd name="T7" fmla="*/ 589 h 589"/>
              <a:gd name="T8" fmla="*/ 261 w 488"/>
              <a:gd name="T9" fmla="*/ 544 h 589"/>
              <a:gd name="T10" fmla="*/ 397 w 488"/>
              <a:gd name="T11" fmla="*/ 453 h 589"/>
              <a:gd name="T12" fmla="*/ 442 w 488"/>
              <a:gd name="T13" fmla="*/ 408 h 589"/>
              <a:gd name="T14" fmla="*/ 442 w 488"/>
              <a:gd name="T15" fmla="*/ 317 h 589"/>
              <a:gd name="T16" fmla="*/ 442 w 488"/>
              <a:gd name="T17" fmla="*/ 227 h 589"/>
              <a:gd name="T18" fmla="*/ 488 w 488"/>
              <a:gd name="T19" fmla="*/ 136 h 589"/>
              <a:gd name="T20" fmla="*/ 442 w 488"/>
              <a:gd name="T21" fmla="*/ 0 h 589"/>
              <a:gd name="T22" fmla="*/ 352 w 488"/>
              <a:gd name="T23" fmla="*/ 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8" h="589">
                <a:moveTo>
                  <a:pt x="397" y="0"/>
                </a:moveTo>
                <a:lnTo>
                  <a:pt x="0" y="96"/>
                </a:lnTo>
                <a:lnTo>
                  <a:pt x="125" y="589"/>
                </a:lnTo>
                <a:lnTo>
                  <a:pt x="215" y="589"/>
                </a:lnTo>
                <a:lnTo>
                  <a:pt x="261" y="544"/>
                </a:lnTo>
                <a:lnTo>
                  <a:pt x="397" y="453"/>
                </a:lnTo>
                <a:lnTo>
                  <a:pt x="442" y="408"/>
                </a:lnTo>
                <a:lnTo>
                  <a:pt x="442" y="317"/>
                </a:lnTo>
                <a:lnTo>
                  <a:pt x="442" y="227"/>
                </a:lnTo>
                <a:lnTo>
                  <a:pt x="488" y="136"/>
                </a:lnTo>
                <a:lnTo>
                  <a:pt x="442" y="0"/>
                </a:lnTo>
                <a:lnTo>
                  <a:pt x="352" y="0"/>
                </a:lnTo>
              </a:path>
            </a:pathLst>
          </a:custGeom>
          <a:solidFill>
            <a:srgbClr val="92D050"/>
          </a:solidFill>
          <a:ln>
            <a:noFill/>
          </a:ln>
          <a:effectLst/>
          <a:extLst/>
        </p:spPr>
        <p:txBody>
          <a:bodyPr/>
          <a:lstStyle/>
          <a:p>
            <a:endParaRPr lang="ru-RU"/>
          </a:p>
        </p:txBody>
      </p:sp>
      <p:sp>
        <p:nvSpPr>
          <p:cNvPr id="28694" name="Freeform 22"/>
          <p:cNvSpPr>
            <a:spLocks/>
          </p:cNvSpPr>
          <p:nvPr/>
        </p:nvSpPr>
        <p:spPr bwMode="auto">
          <a:xfrm>
            <a:off x="3419475" y="2565400"/>
            <a:ext cx="765175" cy="534988"/>
          </a:xfrm>
          <a:custGeom>
            <a:avLst/>
            <a:gdLst>
              <a:gd name="T0" fmla="*/ 0 w 482"/>
              <a:gd name="T1" fmla="*/ 56 h 337"/>
              <a:gd name="T2" fmla="*/ 108 w 482"/>
              <a:gd name="T3" fmla="*/ 337 h 337"/>
              <a:gd name="T4" fmla="*/ 463 w 482"/>
              <a:gd name="T5" fmla="*/ 245 h 337"/>
              <a:gd name="T6" fmla="*/ 482 w 482"/>
              <a:gd name="T7" fmla="*/ 226 h 337"/>
              <a:gd name="T8" fmla="*/ 437 w 482"/>
              <a:gd name="T9" fmla="*/ 136 h 337"/>
              <a:gd name="T10" fmla="*/ 391 w 482"/>
              <a:gd name="T11" fmla="*/ 90 h 337"/>
              <a:gd name="T12" fmla="*/ 301 w 482"/>
              <a:gd name="T13" fmla="*/ 45 h 337"/>
              <a:gd name="T14" fmla="*/ 119 w 482"/>
              <a:gd name="T15" fmla="*/ 0 h 337"/>
              <a:gd name="T16" fmla="*/ 0 w 482"/>
              <a:gd name="T17" fmla="*/ 56 h 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2" h="337">
                <a:moveTo>
                  <a:pt x="0" y="56"/>
                </a:moveTo>
                <a:lnTo>
                  <a:pt x="108" y="337"/>
                </a:lnTo>
                <a:lnTo>
                  <a:pt x="463" y="245"/>
                </a:lnTo>
                <a:lnTo>
                  <a:pt x="482" y="226"/>
                </a:lnTo>
                <a:lnTo>
                  <a:pt x="437" y="136"/>
                </a:lnTo>
                <a:lnTo>
                  <a:pt x="391" y="90"/>
                </a:lnTo>
                <a:lnTo>
                  <a:pt x="301" y="45"/>
                </a:lnTo>
                <a:lnTo>
                  <a:pt x="119" y="0"/>
                </a:lnTo>
                <a:lnTo>
                  <a:pt x="0" y="5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ffectLst/>
          <a:extLst/>
        </p:spPr>
        <p:txBody>
          <a:bodyPr/>
          <a:lstStyle/>
          <a:p>
            <a:endParaRPr lang="ru-RU"/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V="1">
            <a:off x="674225" y="1860326"/>
            <a:ext cx="7776220" cy="201771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>
            <a:off x="1979712" y="1500162"/>
            <a:ext cx="432368" cy="335199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1" name="Line 9"/>
          <p:cNvSpPr>
            <a:spLocks noChangeShapeType="1"/>
          </p:cNvSpPr>
          <p:nvPr/>
        </p:nvSpPr>
        <p:spPr bwMode="auto">
          <a:xfrm>
            <a:off x="2916238" y="1412776"/>
            <a:ext cx="1268412" cy="309634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 flipV="1">
            <a:off x="4574149" y="1213111"/>
            <a:ext cx="71437" cy="331214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5568593" y="1084664"/>
            <a:ext cx="515575" cy="328152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6619839" y="766621"/>
            <a:ext cx="1440781" cy="359755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aphicFrame>
        <p:nvGraphicFramePr>
          <p:cNvPr id="28699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416697"/>
              </p:ext>
            </p:extLst>
          </p:nvPr>
        </p:nvGraphicFramePr>
        <p:xfrm>
          <a:off x="2204556" y="3364364"/>
          <a:ext cx="790575" cy="4490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" name="Формула" r:id="rId3" imgW="304560" imgH="190440" progId="Equation.3">
                  <p:embed/>
                </p:oleObj>
              </mc:Choice>
              <mc:Fallback>
                <p:oleObj name="Формула" r:id="rId3" imgW="30456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4556" y="3364364"/>
                        <a:ext cx="790575" cy="4490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0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8074237"/>
              </p:ext>
            </p:extLst>
          </p:nvPr>
        </p:nvGraphicFramePr>
        <p:xfrm>
          <a:off x="3525837" y="2542332"/>
          <a:ext cx="65881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3" name="Формула" r:id="rId5" imgW="253800" imgH="203040" progId="Equation.3">
                  <p:embed/>
                </p:oleObj>
              </mc:Choice>
              <mc:Fallback>
                <p:oleObj name="Формула" r:id="rId5" imgW="253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5837" y="2542332"/>
                        <a:ext cx="658813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4893582"/>
              </p:ext>
            </p:extLst>
          </p:nvPr>
        </p:nvGraphicFramePr>
        <p:xfrm>
          <a:off x="4595688" y="2245779"/>
          <a:ext cx="79057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" name="Формула" r:id="rId7" imgW="304560" imgH="190440" progId="Equation.3">
                  <p:embed/>
                </p:oleObj>
              </mc:Choice>
              <mc:Fallback>
                <p:oleObj name="Формула" r:id="rId7" imgW="304560" imgH="190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5688" y="2245779"/>
                        <a:ext cx="790575" cy="49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2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73932"/>
              </p:ext>
            </p:extLst>
          </p:nvPr>
        </p:nvGraphicFramePr>
        <p:xfrm>
          <a:off x="5150622" y="2759597"/>
          <a:ext cx="658812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" name="Формула" r:id="rId9" imgW="253800" imgH="203040" progId="Equation.3">
                  <p:embed/>
                </p:oleObj>
              </mc:Choice>
              <mc:Fallback>
                <p:oleObj name="Формула" r:id="rId9" imgW="253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0622" y="2759597"/>
                        <a:ext cx="658812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03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7850607"/>
              </p:ext>
            </p:extLst>
          </p:nvPr>
        </p:nvGraphicFramePr>
        <p:xfrm>
          <a:off x="7377373" y="2085865"/>
          <a:ext cx="790575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" name="Формула" r:id="rId11" imgW="304560" imgH="203040" progId="Equation.3">
                  <p:embed/>
                </p:oleObj>
              </mc:Choice>
              <mc:Fallback>
                <p:oleObj name="Формула" r:id="rId11" imgW="3045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7373" y="2085865"/>
                        <a:ext cx="790575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705" name="Rectangle 33"/>
          <p:cNvSpPr>
            <a:spLocks noChangeArrowheads="1"/>
          </p:cNvSpPr>
          <p:nvPr/>
        </p:nvSpPr>
        <p:spPr bwMode="auto">
          <a:xfrm>
            <a:off x="2679065" y="4732656"/>
            <a:ext cx="45650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3200" b="1" dirty="0">
                <a:latin typeface="Univers" pitchFamily="34" charset="0"/>
              </a:rPr>
              <a:t>Найти параллельные</a:t>
            </a:r>
          </a:p>
          <a:p>
            <a:pPr algn="ctr"/>
            <a:r>
              <a:rPr lang="ru-RU" altLang="ru-RU" sz="3200" b="1" dirty="0" smtClean="0">
                <a:latin typeface="Univers" pitchFamily="34" charset="0"/>
              </a:rPr>
              <a:t>прямые</a:t>
            </a:r>
            <a:endParaRPr lang="ru-RU" altLang="ru-RU" sz="3200" b="1" dirty="0">
              <a:latin typeface="Univers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1800" y="18864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3600" b="1" i="1" dirty="0">
                <a:solidFill>
                  <a:srgbClr val="0000CC"/>
                </a:solidFill>
                <a:latin typeface="Calibri" pitchFamily="34" charset="0"/>
              </a:rPr>
              <a:t>Задача </a:t>
            </a:r>
            <a:r>
              <a:rPr lang="ru-RU" altLang="ru-RU" sz="3600" b="1" i="1" dirty="0" smtClean="0">
                <a:solidFill>
                  <a:srgbClr val="0000CC"/>
                </a:solidFill>
                <a:latin typeface="Calibri" pitchFamily="34" charset="0"/>
              </a:rPr>
              <a:t>1.</a:t>
            </a:r>
            <a:endParaRPr lang="ru-RU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51009" y="1152404"/>
            <a:ext cx="537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smtClean="0"/>
              <a:t>l</a:t>
            </a:r>
            <a:r>
              <a:rPr lang="en-US" sz="4800" b="1" i="1" dirty="0" smtClean="0">
                <a:latin typeface="Calibri"/>
                <a:cs typeface="Calibri"/>
              </a:rPr>
              <a:t>₁</a:t>
            </a:r>
            <a:endParaRPr lang="ru-RU" sz="4800" b="1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3013117" y="969940"/>
            <a:ext cx="590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smtClean="0"/>
              <a:t>l</a:t>
            </a:r>
            <a:r>
              <a:rPr lang="en-US" sz="4800" b="1" i="1" dirty="0">
                <a:latin typeface="Calibri"/>
                <a:cs typeface="Calibri"/>
              </a:rPr>
              <a:t>₂</a:t>
            </a:r>
            <a:endParaRPr lang="ru-RU" sz="4800" b="1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3998226" y="963904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smtClean="0"/>
              <a:t>l</a:t>
            </a:r>
            <a:r>
              <a:rPr lang="en-US" sz="4800" b="1" i="1" dirty="0">
                <a:latin typeface="Calibri"/>
                <a:cs typeface="Calibri"/>
              </a:rPr>
              <a:t>₃</a:t>
            </a:r>
            <a:endParaRPr lang="ru-RU" sz="4800" b="1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5053019" y="744910"/>
            <a:ext cx="6286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smtClean="0"/>
              <a:t>l</a:t>
            </a:r>
            <a:r>
              <a:rPr lang="en-US" sz="4800" b="1" i="1" dirty="0">
                <a:latin typeface="Calibri"/>
                <a:cs typeface="Calibri"/>
              </a:rPr>
              <a:t>₄</a:t>
            </a:r>
            <a:endParaRPr lang="ru-RU" sz="4800" b="1" i="1" dirty="0"/>
          </a:p>
        </p:txBody>
      </p:sp>
      <p:sp>
        <p:nvSpPr>
          <p:cNvPr id="34" name="TextBox 33"/>
          <p:cNvSpPr txBox="1"/>
          <p:nvPr/>
        </p:nvSpPr>
        <p:spPr>
          <a:xfrm>
            <a:off x="6751607" y="554440"/>
            <a:ext cx="588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smtClean="0"/>
              <a:t>l</a:t>
            </a:r>
            <a:r>
              <a:rPr lang="en-US" sz="4800" b="1" i="1" dirty="0">
                <a:latin typeface="Calibri"/>
                <a:cs typeface="Calibri"/>
              </a:rPr>
              <a:t>₅</a:t>
            </a:r>
            <a:endParaRPr lang="ru-RU" sz="4800" b="1" i="1" dirty="0"/>
          </a:p>
        </p:txBody>
      </p:sp>
      <p:sp>
        <p:nvSpPr>
          <p:cNvPr id="35" name="TextBox 34"/>
          <p:cNvSpPr txBox="1"/>
          <p:nvPr/>
        </p:nvSpPr>
        <p:spPr>
          <a:xfrm>
            <a:off x="8167948" y="1084664"/>
            <a:ext cx="381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 smtClean="0"/>
              <a:t>l</a:t>
            </a:r>
            <a:endParaRPr lang="ru-RU" sz="4800" b="1" i="1" dirty="0"/>
          </a:p>
        </p:txBody>
      </p:sp>
      <p:sp>
        <p:nvSpPr>
          <p:cNvPr id="36" name="Freeform 26"/>
          <p:cNvSpPr>
            <a:spLocks/>
          </p:cNvSpPr>
          <p:nvPr/>
        </p:nvSpPr>
        <p:spPr bwMode="auto">
          <a:xfrm rot="21354475" flipH="1" flipV="1">
            <a:off x="6394826" y="1500650"/>
            <a:ext cx="713562" cy="830021"/>
          </a:xfrm>
          <a:custGeom>
            <a:avLst/>
            <a:gdLst>
              <a:gd name="T0" fmla="*/ 397 w 488"/>
              <a:gd name="T1" fmla="*/ 0 h 589"/>
              <a:gd name="T2" fmla="*/ 0 w 488"/>
              <a:gd name="T3" fmla="*/ 96 h 589"/>
              <a:gd name="T4" fmla="*/ 125 w 488"/>
              <a:gd name="T5" fmla="*/ 589 h 589"/>
              <a:gd name="T6" fmla="*/ 215 w 488"/>
              <a:gd name="T7" fmla="*/ 589 h 589"/>
              <a:gd name="T8" fmla="*/ 261 w 488"/>
              <a:gd name="T9" fmla="*/ 544 h 589"/>
              <a:gd name="T10" fmla="*/ 397 w 488"/>
              <a:gd name="T11" fmla="*/ 453 h 589"/>
              <a:gd name="T12" fmla="*/ 442 w 488"/>
              <a:gd name="T13" fmla="*/ 408 h 589"/>
              <a:gd name="T14" fmla="*/ 442 w 488"/>
              <a:gd name="T15" fmla="*/ 317 h 589"/>
              <a:gd name="T16" fmla="*/ 442 w 488"/>
              <a:gd name="T17" fmla="*/ 227 h 589"/>
              <a:gd name="T18" fmla="*/ 488 w 488"/>
              <a:gd name="T19" fmla="*/ 136 h 589"/>
              <a:gd name="T20" fmla="*/ 442 w 488"/>
              <a:gd name="T21" fmla="*/ 0 h 589"/>
              <a:gd name="T22" fmla="*/ 352 w 488"/>
              <a:gd name="T23" fmla="*/ 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8" h="589">
                <a:moveTo>
                  <a:pt x="397" y="0"/>
                </a:moveTo>
                <a:lnTo>
                  <a:pt x="0" y="96"/>
                </a:lnTo>
                <a:lnTo>
                  <a:pt x="125" y="589"/>
                </a:lnTo>
                <a:lnTo>
                  <a:pt x="215" y="589"/>
                </a:lnTo>
                <a:lnTo>
                  <a:pt x="261" y="544"/>
                </a:lnTo>
                <a:lnTo>
                  <a:pt x="397" y="453"/>
                </a:lnTo>
                <a:lnTo>
                  <a:pt x="442" y="408"/>
                </a:lnTo>
                <a:lnTo>
                  <a:pt x="442" y="317"/>
                </a:lnTo>
                <a:lnTo>
                  <a:pt x="442" y="227"/>
                </a:lnTo>
                <a:lnTo>
                  <a:pt x="488" y="136"/>
                </a:lnTo>
                <a:lnTo>
                  <a:pt x="442" y="0"/>
                </a:lnTo>
                <a:lnTo>
                  <a:pt x="352" y="0"/>
                </a:lnTo>
              </a:path>
            </a:pathLst>
          </a:custGeom>
          <a:solidFill>
            <a:srgbClr val="92D050"/>
          </a:solidFill>
          <a:ln>
            <a:noFill/>
          </a:ln>
          <a:effectLst/>
          <a:extLst/>
        </p:spPr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053459"/>
              </p:ext>
            </p:extLst>
          </p:nvPr>
        </p:nvGraphicFramePr>
        <p:xfrm>
          <a:off x="6255343" y="1596801"/>
          <a:ext cx="790575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7" name="Формула" r:id="rId13" imgW="304560" imgH="203040" progId="Equation.3">
                  <p:embed/>
                </p:oleObj>
              </mc:Choice>
              <mc:Fallback>
                <p:oleObj name="Формула" r:id="rId13" imgW="304560" imgH="203040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5343" y="1596801"/>
                        <a:ext cx="790575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6"/>
          <p:cNvSpPr>
            <a:spLocks/>
          </p:cNvSpPr>
          <p:nvPr/>
        </p:nvSpPr>
        <p:spPr bwMode="auto">
          <a:xfrm rot="16439909" flipH="1" flipV="1">
            <a:off x="5092277" y="2564678"/>
            <a:ext cx="802423" cy="792540"/>
          </a:xfrm>
          <a:custGeom>
            <a:avLst/>
            <a:gdLst>
              <a:gd name="T0" fmla="*/ 397 w 488"/>
              <a:gd name="T1" fmla="*/ 0 h 589"/>
              <a:gd name="T2" fmla="*/ 0 w 488"/>
              <a:gd name="T3" fmla="*/ 96 h 589"/>
              <a:gd name="T4" fmla="*/ 125 w 488"/>
              <a:gd name="T5" fmla="*/ 589 h 589"/>
              <a:gd name="T6" fmla="*/ 215 w 488"/>
              <a:gd name="T7" fmla="*/ 589 h 589"/>
              <a:gd name="T8" fmla="*/ 261 w 488"/>
              <a:gd name="T9" fmla="*/ 544 h 589"/>
              <a:gd name="T10" fmla="*/ 397 w 488"/>
              <a:gd name="T11" fmla="*/ 453 h 589"/>
              <a:gd name="T12" fmla="*/ 442 w 488"/>
              <a:gd name="T13" fmla="*/ 408 h 589"/>
              <a:gd name="T14" fmla="*/ 442 w 488"/>
              <a:gd name="T15" fmla="*/ 317 h 589"/>
              <a:gd name="T16" fmla="*/ 442 w 488"/>
              <a:gd name="T17" fmla="*/ 227 h 589"/>
              <a:gd name="T18" fmla="*/ 488 w 488"/>
              <a:gd name="T19" fmla="*/ 136 h 589"/>
              <a:gd name="T20" fmla="*/ 442 w 488"/>
              <a:gd name="T21" fmla="*/ 0 h 589"/>
              <a:gd name="T22" fmla="*/ 352 w 488"/>
              <a:gd name="T23" fmla="*/ 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8" h="589">
                <a:moveTo>
                  <a:pt x="397" y="0"/>
                </a:moveTo>
                <a:lnTo>
                  <a:pt x="0" y="96"/>
                </a:lnTo>
                <a:lnTo>
                  <a:pt x="125" y="589"/>
                </a:lnTo>
                <a:lnTo>
                  <a:pt x="215" y="589"/>
                </a:lnTo>
                <a:lnTo>
                  <a:pt x="261" y="544"/>
                </a:lnTo>
                <a:lnTo>
                  <a:pt x="397" y="453"/>
                </a:lnTo>
                <a:lnTo>
                  <a:pt x="442" y="408"/>
                </a:lnTo>
                <a:lnTo>
                  <a:pt x="442" y="317"/>
                </a:lnTo>
                <a:lnTo>
                  <a:pt x="442" y="227"/>
                </a:lnTo>
                <a:lnTo>
                  <a:pt x="488" y="136"/>
                </a:lnTo>
                <a:lnTo>
                  <a:pt x="442" y="0"/>
                </a:lnTo>
                <a:lnTo>
                  <a:pt x="352" y="0"/>
                </a:lnTo>
              </a:path>
            </a:pathLst>
          </a:custGeom>
          <a:solidFill>
            <a:srgbClr val="FFFF00"/>
          </a:solidFill>
          <a:ln>
            <a:noFill/>
          </a:ln>
          <a:effectLst/>
          <a:extLst/>
        </p:spPr>
        <p:txBody>
          <a:bodyPr/>
          <a:lstStyle/>
          <a:p>
            <a:endParaRPr lang="ru-RU" dirty="0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 rot="11202851" flipH="1" flipV="1">
            <a:off x="2254837" y="3354893"/>
            <a:ext cx="648494" cy="1046292"/>
          </a:xfrm>
          <a:custGeom>
            <a:avLst/>
            <a:gdLst>
              <a:gd name="T0" fmla="*/ 397 w 488"/>
              <a:gd name="T1" fmla="*/ 0 h 589"/>
              <a:gd name="T2" fmla="*/ 0 w 488"/>
              <a:gd name="T3" fmla="*/ 96 h 589"/>
              <a:gd name="T4" fmla="*/ 125 w 488"/>
              <a:gd name="T5" fmla="*/ 589 h 589"/>
              <a:gd name="T6" fmla="*/ 215 w 488"/>
              <a:gd name="T7" fmla="*/ 589 h 589"/>
              <a:gd name="T8" fmla="*/ 261 w 488"/>
              <a:gd name="T9" fmla="*/ 544 h 589"/>
              <a:gd name="T10" fmla="*/ 397 w 488"/>
              <a:gd name="T11" fmla="*/ 453 h 589"/>
              <a:gd name="T12" fmla="*/ 442 w 488"/>
              <a:gd name="T13" fmla="*/ 408 h 589"/>
              <a:gd name="T14" fmla="*/ 442 w 488"/>
              <a:gd name="T15" fmla="*/ 317 h 589"/>
              <a:gd name="T16" fmla="*/ 442 w 488"/>
              <a:gd name="T17" fmla="*/ 227 h 589"/>
              <a:gd name="T18" fmla="*/ 488 w 488"/>
              <a:gd name="T19" fmla="*/ 136 h 589"/>
              <a:gd name="T20" fmla="*/ 442 w 488"/>
              <a:gd name="T21" fmla="*/ 0 h 589"/>
              <a:gd name="T22" fmla="*/ 352 w 488"/>
              <a:gd name="T23" fmla="*/ 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88" h="589">
                <a:moveTo>
                  <a:pt x="397" y="0"/>
                </a:moveTo>
                <a:lnTo>
                  <a:pt x="0" y="96"/>
                </a:lnTo>
                <a:lnTo>
                  <a:pt x="125" y="589"/>
                </a:lnTo>
                <a:lnTo>
                  <a:pt x="215" y="589"/>
                </a:lnTo>
                <a:lnTo>
                  <a:pt x="261" y="544"/>
                </a:lnTo>
                <a:lnTo>
                  <a:pt x="397" y="453"/>
                </a:lnTo>
                <a:lnTo>
                  <a:pt x="442" y="408"/>
                </a:lnTo>
                <a:lnTo>
                  <a:pt x="442" y="317"/>
                </a:lnTo>
                <a:lnTo>
                  <a:pt x="442" y="227"/>
                </a:lnTo>
                <a:lnTo>
                  <a:pt x="488" y="136"/>
                </a:lnTo>
                <a:lnTo>
                  <a:pt x="442" y="0"/>
                </a:lnTo>
                <a:lnTo>
                  <a:pt x="352" y="0"/>
                </a:lnTo>
              </a:path>
            </a:pathLst>
          </a:custGeom>
          <a:solidFill>
            <a:srgbClr val="FFFF00"/>
          </a:solidFill>
          <a:ln>
            <a:noFill/>
          </a:ln>
          <a:effectLst/>
          <a:extLst/>
        </p:spPr>
        <p:txBody>
          <a:bodyPr/>
          <a:lstStyle/>
          <a:p>
            <a:endParaRPr lang="ru-RU" dirty="0">
              <a:solidFill>
                <a:srgbClr val="00B0F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983979"/>
              </p:ext>
            </p:extLst>
          </p:nvPr>
        </p:nvGraphicFramePr>
        <p:xfrm>
          <a:off x="2412080" y="3317886"/>
          <a:ext cx="790575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8" name="Формула" r:id="rId15" imgW="304668" imgH="190417" progId="Equation.3">
                  <p:embed/>
                </p:oleObj>
              </mc:Choice>
              <mc:Fallback>
                <p:oleObj name="Формула" r:id="rId15" imgW="304668" imgH="190417" progId="Equation.3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2080" y="3317886"/>
                        <a:ext cx="790575" cy="449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022403"/>
              </p:ext>
            </p:extLst>
          </p:nvPr>
        </p:nvGraphicFramePr>
        <p:xfrm>
          <a:off x="5167568" y="2717746"/>
          <a:ext cx="658812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9" name="Формула" r:id="rId16" imgW="253800" imgH="203040" progId="Equation.3">
                  <p:embed/>
                </p:oleObj>
              </mc:Choice>
              <mc:Fallback>
                <p:oleObj name="Формула" r:id="rId16" imgW="253800" imgH="20304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7568" y="2717746"/>
                        <a:ext cx="658812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23343" y="4941168"/>
            <a:ext cx="22108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l</a:t>
            </a:r>
            <a:r>
              <a:rPr lang="en-US" sz="7200" b="1" dirty="0" smtClean="0">
                <a:solidFill>
                  <a:srgbClr val="FF0000"/>
                </a:solidFill>
                <a:latin typeface="Calibri"/>
                <a:cs typeface="Calibri"/>
              </a:rPr>
              <a:t>₁ II </a:t>
            </a:r>
            <a:r>
              <a:rPr lang="en-US" sz="7200" b="1" dirty="0" smtClean="0">
                <a:solidFill>
                  <a:srgbClr val="FF0000"/>
                </a:solidFill>
              </a:rPr>
              <a:t>l</a:t>
            </a:r>
            <a:r>
              <a:rPr lang="en-US" sz="7200" b="1" dirty="0" smtClean="0">
                <a:solidFill>
                  <a:srgbClr val="FF0000"/>
                </a:solidFill>
                <a:latin typeface="Calibri"/>
                <a:cs typeface="Calibri"/>
              </a:rPr>
              <a:t>₄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96859" y="4889221"/>
            <a:ext cx="226376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l</a:t>
            </a:r>
            <a:r>
              <a:rPr lang="en-US" sz="7200" b="1" dirty="0" smtClean="0">
                <a:solidFill>
                  <a:srgbClr val="FF0000"/>
                </a:solidFill>
                <a:latin typeface="Calibri"/>
                <a:cs typeface="Calibri"/>
              </a:rPr>
              <a:t>₂ </a:t>
            </a:r>
            <a:r>
              <a:rPr lang="en-US" sz="7200" b="1" dirty="0">
                <a:solidFill>
                  <a:srgbClr val="FF0000"/>
                </a:solidFill>
                <a:latin typeface="Calibri"/>
                <a:cs typeface="Calibri"/>
              </a:rPr>
              <a:t>II </a:t>
            </a:r>
            <a:r>
              <a:rPr lang="en-US" sz="7200" b="1" dirty="0" smtClean="0">
                <a:solidFill>
                  <a:srgbClr val="FF0000"/>
                </a:solidFill>
              </a:rPr>
              <a:t>l</a:t>
            </a:r>
            <a:r>
              <a:rPr lang="en-US" sz="7200" b="1" dirty="0" smtClean="0">
                <a:solidFill>
                  <a:srgbClr val="FF0000"/>
                </a:solidFill>
                <a:latin typeface="Calibri"/>
                <a:cs typeface="Calibri"/>
              </a:rPr>
              <a:t>₅</a:t>
            </a:r>
            <a:endParaRPr lang="ru-RU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1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98" grpId="0" animBg="1"/>
      <p:bldP spid="28694" grpId="0" animBg="1"/>
      <p:bldP spid="28705" grpId="0"/>
      <p:bldP spid="36" grpId="0" animBg="1"/>
      <p:bldP spid="26" grpId="0" animBg="1"/>
      <p:bldP spid="27" grpId="0" animBg="1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3059113" y="476672"/>
            <a:ext cx="2520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 i="1" dirty="0">
                <a:solidFill>
                  <a:srgbClr val="0000CC"/>
                </a:solidFill>
                <a:latin typeface="Calibri" pitchFamily="34" charset="0"/>
              </a:rPr>
              <a:t>Задача </a:t>
            </a:r>
            <a:r>
              <a:rPr lang="ru-RU" altLang="ru-RU" sz="3200" i="1" dirty="0" smtClean="0">
                <a:solidFill>
                  <a:srgbClr val="0000CC"/>
                </a:solidFill>
                <a:latin typeface="Calibri" pitchFamily="34" charset="0"/>
              </a:rPr>
              <a:t>2.</a:t>
            </a:r>
            <a:endParaRPr lang="ru-RU" altLang="ru-RU" sz="3200" i="1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30724" name="Text Box 19"/>
          <p:cNvSpPr txBox="1">
            <a:spLocks noChangeArrowheads="1"/>
          </p:cNvSpPr>
          <p:nvPr/>
        </p:nvSpPr>
        <p:spPr bwMode="auto">
          <a:xfrm>
            <a:off x="2548780" y="4869160"/>
            <a:ext cx="3169046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4000" i="1" dirty="0" smtClean="0">
                <a:latin typeface="Calibri" pitchFamily="34" charset="0"/>
              </a:rPr>
              <a:t>Найти</a:t>
            </a:r>
            <a:r>
              <a:rPr lang="ru-RU" altLang="ru-RU" sz="4000" i="1" dirty="0">
                <a:latin typeface="Calibri" pitchFamily="34" charset="0"/>
              </a:rPr>
              <a:t>:</a:t>
            </a:r>
            <a:r>
              <a:rPr lang="ru-RU" altLang="ru-RU" sz="4000" i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ru-RU" altLang="ru-RU" sz="40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altLang="ru-RU" sz="4000" i="1" dirty="0">
                <a:latin typeface="Calibri" pitchFamily="34" charset="0"/>
              </a:rPr>
              <a:t> и</a:t>
            </a:r>
            <a:r>
              <a:rPr lang="ru-RU" altLang="ru-RU" sz="4000" i="1" dirty="0">
                <a:solidFill>
                  <a:srgbClr val="0000CC"/>
                </a:solidFill>
                <a:latin typeface="Calibri" pitchFamily="34" charset="0"/>
              </a:rPr>
              <a:t> </a:t>
            </a:r>
            <a:r>
              <a:rPr lang="ru-RU" altLang="ru-RU" sz="40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altLang="ru-RU" sz="4000" i="1" dirty="0">
                <a:latin typeface="Calibri" pitchFamily="34" charset="0"/>
              </a:rPr>
              <a:t>. </a:t>
            </a:r>
            <a:endParaRPr lang="en-US" altLang="ru-RU" sz="4000" dirty="0">
              <a:latin typeface="Calibri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ru-RU" altLang="ru-RU" sz="2800" b="0" dirty="0">
              <a:latin typeface="Calibri" pitchFamily="34" charset="0"/>
            </a:endParaRPr>
          </a:p>
        </p:txBody>
      </p:sp>
      <p:grpSp>
        <p:nvGrpSpPr>
          <p:cNvPr id="30725" name="Group 61"/>
          <p:cNvGrpSpPr>
            <a:grpSpLocks/>
          </p:cNvGrpSpPr>
          <p:nvPr/>
        </p:nvGrpSpPr>
        <p:grpSpPr bwMode="auto">
          <a:xfrm>
            <a:off x="539552" y="1056110"/>
            <a:ext cx="6336704" cy="4677146"/>
            <a:chOff x="295" y="1661"/>
            <a:chExt cx="2676" cy="1633"/>
          </a:xfrm>
        </p:grpSpPr>
        <p:sp>
          <p:nvSpPr>
            <p:cNvPr id="30727" name="Line 7"/>
            <p:cNvSpPr>
              <a:spLocks noChangeShapeType="1"/>
            </p:cNvSpPr>
            <p:nvPr/>
          </p:nvSpPr>
          <p:spPr bwMode="auto">
            <a:xfrm flipH="1">
              <a:off x="612" y="1706"/>
              <a:ext cx="544" cy="15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b="1"/>
            </a:p>
          </p:txBody>
        </p:sp>
        <p:sp>
          <p:nvSpPr>
            <p:cNvPr id="30728" name="Text Box 16"/>
            <p:cNvSpPr txBox="1">
              <a:spLocks noChangeArrowheads="1"/>
            </p:cNvSpPr>
            <p:nvPr/>
          </p:nvSpPr>
          <p:spPr bwMode="auto">
            <a:xfrm>
              <a:off x="295" y="2568"/>
              <a:ext cx="288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500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а</a:t>
              </a:r>
            </a:p>
          </p:txBody>
        </p:sp>
        <p:sp>
          <p:nvSpPr>
            <p:cNvPr id="30729" name="Text Box 17"/>
            <p:cNvSpPr txBox="1">
              <a:spLocks noChangeArrowheads="1"/>
            </p:cNvSpPr>
            <p:nvPr/>
          </p:nvSpPr>
          <p:spPr bwMode="auto">
            <a:xfrm>
              <a:off x="295" y="1797"/>
              <a:ext cx="33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RU" sz="2500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ru-RU" altLang="ru-RU" sz="25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30" name="Line 32"/>
            <p:cNvSpPr>
              <a:spLocks noChangeShapeType="1"/>
            </p:cNvSpPr>
            <p:nvPr/>
          </p:nvSpPr>
          <p:spPr bwMode="auto">
            <a:xfrm>
              <a:off x="340" y="2069"/>
              <a:ext cx="249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b="1"/>
            </a:p>
          </p:txBody>
        </p:sp>
        <p:sp>
          <p:nvSpPr>
            <p:cNvPr id="30731" name="Line 33"/>
            <p:cNvSpPr>
              <a:spLocks noChangeShapeType="1"/>
            </p:cNvSpPr>
            <p:nvPr/>
          </p:nvSpPr>
          <p:spPr bwMode="auto">
            <a:xfrm>
              <a:off x="340" y="2840"/>
              <a:ext cx="2631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b="1"/>
            </a:p>
          </p:txBody>
        </p:sp>
        <p:sp>
          <p:nvSpPr>
            <p:cNvPr id="30732" name="Line 34"/>
            <p:cNvSpPr>
              <a:spLocks noChangeShapeType="1"/>
            </p:cNvSpPr>
            <p:nvPr/>
          </p:nvSpPr>
          <p:spPr bwMode="auto">
            <a:xfrm>
              <a:off x="1519" y="1661"/>
              <a:ext cx="1225" cy="158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b="1"/>
            </a:p>
          </p:txBody>
        </p:sp>
        <p:sp>
          <p:nvSpPr>
            <p:cNvPr id="30733" name="Text Box 35"/>
            <p:cNvSpPr txBox="1">
              <a:spLocks noChangeArrowheads="1"/>
            </p:cNvSpPr>
            <p:nvPr/>
          </p:nvSpPr>
          <p:spPr bwMode="auto">
            <a:xfrm>
              <a:off x="748" y="1752"/>
              <a:ext cx="33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500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В</a:t>
              </a:r>
            </a:p>
          </p:txBody>
        </p:sp>
        <p:sp>
          <p:nvSpPr>
            <p:cNvPr id="30734" name="Text Box 36"/>
            <p:cNvSpPr txBox="1">
              <a:spLocks noChangeArrowheads="1"/>
            </p:cNvSpPr>
            <p:nvPr/>
          </p:nvSpPr>
          <p:spPr bwMode="auto">
            <a:xfrm>
              <a:off x="703" y="2840"/>
              <a:ext cx="33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500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А</a:t>
              </a:r>
            </a:p>
          </p:txBody>
        </p:sp>
        <p:sp>
          <p:nvSpPr>
            <p:cNvPr id="30735" name="Text Box 37"/>
            <p:cNvSpPr txBox="1">
              <a:spLocks noChangeArrowheads="1"/>
            </p:cNvSpPr>
            <p:nvPr/>
          </p:nvSpPr>
          <p:spPr bwMode="auto">
            <a:xfrm>
              <a:off x="1655" y="2114"/>
              <a:ext cx="289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5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С</a:t>
              </a:r>
            </a:p>
          </p:txBody>
        </p:sp>
        <p:sp>
          <p:nvSpPr>
            <p:cNvPr id="30736" name="Text Box 38"/>
            <p:cNvSpPr txBox="1">
              <a:spLocks noChangeArrowheads="1"/>
            </p:cNvSpPr>
            <p:nvPr/>
          </p:nvSpPr>
          <p:spPr bwMode="auto">
            <a:xfrm>
              <a:off x="2200" y="2840"/>
              <a:ext cx="33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ru-RU" sz="2500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endParaRPr lang="ru-RU" altLang="ru-RU" sz="25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737" name="Arc 39"/>
            <p:cNvSpPr>
              <a:spLocks/>
            </p:cNvSpPr>
            <p:nvPr/>
          </p:nvSpPr>
          <p:spPr bwMode="auto">
            <a:xfrm flipH="1" flipV="1">
              <a:off x="839" y="2069"/>
              <a:ext cx="136" cy="136"/>
            </a:xfrm>
            <a:custGeom>
              <a:avLst/>
              <a:gdLst>
                <a:gd name="T0" fmla="*/ 0 w 21600"/>
                <a:gd name="T1" fmla="*/ 0 h 21600"/>
                <a:gd name="T2" fmla="*/ 136 w 21600"/>
                <a:gd name="T3" fmla="*/ 136 h 21600"/>
                <a:gd name="T4" fmla="*/ 0 w 21600"/>
                <a:gd name="T5" fmla="*/ 13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b="1"/>
            </a:p>
          </p:txBody>
        </p:sp>
        <p:sp>
          <p:nvSpPr>
            <p:cNvPr id="30738" name="Arc 41"/>
            <p:cNvSpPr>
              <a:spLocks/>
            </p:cNvSpPr>
            <p:nvPr/>
          </p:nvSpPr>
          <p:spPr bwMode="auto">
            <a:xfrm>
              <a:off x="839" y="2659"/>
              <a:ext cx="91" cy="181"/>
            </a:xfrm>
            <a:custGeom>
              <a:avLst/>
              <a:gdLst>
                <a:gd name="T0" fmla="*/ 0 w 21600"/>
                <a:gd name="T1" fmla="*/ 0 h 21600"/>
                <a:gd name="T2" fmla="*/ 91 w 21600"/>
                <a:gd name="T3" fmla="*/ 181 h 21600"/>
                <a:gd name="T4" fmla="*/ 0 w 21600"/>
                <a:gd name="T5" fmla="*/ 18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b="1"/>
            </a:p>
          </p:txBody>
        </p:sp>
        <p:sp>
          <p:nvSpPr>
            <p:cNvPr id="30739" name="Text Box 42"/>
            <p:cNvSpPr txBox="1">
              <a:spLocks noChangeArrowheads="1"/>
            </p:cNvSpPr>
            <p:nvPr/>
          </p:nvSpPr>
          <p:spPr bwMode="auto">
            <a:xfrm>
              <a:off x="571" y="2114"/>
              <a:ext cx="427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500" i="1" dirty="0">
                  <a:latin typeface="Times New Roman" pitchFamily="18" charset="0"/>
                  <a:cs typeface="Times New Roman" pitchFamily="18" charset="0"/>
                </a:rPr>
                <a:t>80</a:t>
              </a:r>
              <a:r>
                <a:rPr lang="ru-RU" altLang="ru-RU" sz="2500" i="1" baseline="30000" dirty="0">
                  <a:latin typeface="Times New Roman" pitchFamily="18" charset="0"/>
                  <a:cs typeface="Times New Roman" pitchFamily="18" charset="0"/>
                </a:rPr>
                <a:t>о</a:t>
              </a:r>
            </a:p>
          </p:txBody>
        </p:sp>
        <p:sp>
          <p:nvSpPr>
            <p:cNvPr id="30740" name="Text Box 43"/>
            <p:cNvSpPr txBox="1">
              <a:spLocks noChangeArrowheads="1"/>
            </p:cNvSpPr>
            <p:nvPr/>
          </p:nvSpPr>
          <p:spPr bwMode="auto">
            <a:xfrm>
              <a:off x="930" y="2593"/>
              <a:ext cx="427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500" i="1" dirty="0">
                  <a:latin typeface="Times New Roman" pitchFamily="18" charset="0"/>
                  <a:cs typeface="Times New Roman" pitchFamily="18" charset="0"/>
                </a:rPr>
                <a:t>80</a:t>
              </a:r>
              <a:r>
                <a:rPr lang="ru-RU" altLang="ru-RU" sz="2500" i="1" baseline="30000" dirty="0">
                  <a:latin typeface="Times New Roman" pitchFamily="18" charset="0"/>
                  <a:cs typeface="Times New Roman" pitchFamily="18" charset="0"/>
                </a:rPr>
                <a:t>о</a:t>
              </a:r>
            </a:p>
          </p:txBody>
        </p:sp>
        <p:sp>
          <p:nvSpPr>
            <p:cNvPr id="30741" name="Arc 45"/>
            <p:cNvSpPr>
              <a:spLocks/>
            </p:cNvSpPr>
            <p:nvPr/>
          </p:nvSpPr>
          <p:spPr bwMode="auto">
            <a:xfrm flipH="1">
              <a:off x="2154" y="2659"/>
              <a:ext cx="136" cy="181"/>
            </a:xfrm>
            <a:custGeom>
              <a:avLst/>
              <a:gdLst>
                <a:gd name="T0" fmla="*/ 0 w 21600"/>
                <a:gd name="T1" fmla="*/ 0 h 21600"/>
                <a:gd name="T2" fmla="*/ 136 w 21600"/>
                <a:gd name="T3" fmla="*/ 181 h 21600"/>
                <a:gd name="T4" fmla="*/ 0 w 21600"/>
                <a:gd name="T5" fmla="*/ 181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b="1"/>
            </a:p>
          </p:txBody>
        </p:sp>
        <p:sp>
          <p:nvSpPr>
            <p:cNvPr id="30742" name="Arc 47"/>
            <p:cNvSpPr>
              <a:spLocks/>
            </p:cNvSpPr>
            <p:nvPr/>
          </p:nvSpPr>
          <p:spPr bwMode="auto">
            <a:xfrm flipH="1">
              <a:off x="2245" y="2704"/>
              <a:ext cx="91" cy="136"/>
            </a:xfrm>
            <a:custGeom>
              <a:avLst/>
              <a:gdLst>
                <a:gd name="T0" fmla="*/ 0 w 21600"/>
                <a:gd name="T1" fmla="*/ 0 h 21600"/>
                <a:gd name="T2" fmla="*/ 91 w 21600"/>
                <a:gd name="T3" fmla="*/ 136 h 21600"/>
                <a:gd name="T4" fmla="*/ 0 w 21600"/>
                <a:gd name="T5" fmla="*/ 13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b="1"/>
            </a:p>
          </p:txBody>
        </p:sp>
        <p:sp>
          <p:nvSpPr>
            <p:cNvPr id="30743" name="Text Box 48"/>
            <p:cNvSpPr txBox="1">
              <a:spLocks noChangeArrowheads="1"/>
            </p:cNvSpPr>
            <p:nvPr/>
          </p:nvSpPr>
          <p:spPr bwMode="auto">
            <a:xfrm>
              <a:off x="1885" y="2593"/>
              <a:ext cx="333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500" i="1" dirty="0">
                  <a:latin typeface="Times New Roman" pitchFamily="18" charset="0"/>
                  <a:cs typeface="Times New Roman" pitchFamily="18" charset="0"/>
                </a:rPr>
                <a:t>40</a:t>
              </a:r>
              <a:r>
                <a:rPr lang="ru-RU" altLang="ru-RU" sz="2500" i="1" baseline="30000" dirty="0">
                  <a:latin typeface="Times New Roman" pitchFamily="18" charset="0"/>
                  <a:cs typeface="Times New Roman" pitchFamily="18" charset="0"/>
                </a:rPr>
                <a:t>о</a:t>
              </a:r>
            </a:p>
          </p:txBody>
        </p:sp>
        <p:sp>
          <p:nvSpPr>
            <p:cNvPr id="30751" name="Text Box 58"/>
            <p:cNvSpPr txBox="1">
              <a:spLocks noChangeArrowheads="1"/>
            </p:cNvSpPr>
            <p:nvPr/>
          </p:nvSpPr>
          <p:spPr bwMode="auto">
            <a:xfrm>
              <a:off x="1519" y="1907"/>
              <a:ext cx="272" cy="1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500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х</a:t>
              </a:r>
            </a:p>
          </p:txBody>
        </p:sp>
        <p:sp>
          <p:nvSpPr>
            <p:cNvPr id="30752" name="Text Box 59"/>
            <p:cNvSpPr txBox="1">
              <a:spLocks noChangeArrowheads="1"/>
            </p:cNvSpPr>
            <p:nvPr/>
          </p:nvSpPr>
          <p:spPr bwMode="auto">
            <a:xfrm>
              <a:off x="1880" y="1880"/>
              <a:ext cx="40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2500" i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у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565190" y="1792884"/>
                <a:ext cx="3020716" cy="2593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 smtClean="0">
                    <a:solidFill>
                      <a:srgbClr val="FF0000"/>
                    </a:solidFill>
                  </a:rPr>
                  <a:t>aIIb</a:t>
                </a:r>
              </a:p>
              <a:p>
                <a:r>
                  <a:rPr lang="en-US" sz="5400" b="1" dirty="0" smtClean="0">
                    <a:solidFill>
                      <a:srgbClr val="FF0000"/>
                    </a:solidFill>
                  </a:rPr>
                  <a:t>x = 40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endParaRPr lang="en-US" sz="5400" b="1" dirty="0" smtClean="0">
                  <a:solidFill>
                    <a:srgbClr val="FF0000"/>
                  </a:solidFill>
                  <a:ea typeface="Cambria Math"/>
                </a:endParaRPr>
              </a:p>
              <a:p>
                <a:r>
                  <a:rPr lang="en-US" sz="5400" b="1" dirty="0" smtClean="0">
                    <a:solidFill>
                      <a:srgbClr val="FF0000"/>
                    </a:solidFill>
                  </a:rPr>
                  <a:t>y = 140</a:t>
                </a:r>
                <a14:m>
                  <m:oMath xmlns:m="http://schemas.openxmlformats.org/officeDocument/2006/math">
                    <m:r>
                      <a:rPr lang="en-US" sz="54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endParaRPr lang="ru-RU" sz="5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190" y="1792884"/>
                <a:ext cx="3020716" cy="2593430"/>
              </a:xfrm>
              <a:prstGeom prst="rect">
                <a:avLst/>
              </a:prstGeom>
              <a:blipFill rotWithShape="1">
                <a:blip r:embed="rId3"/>
                <a:stretch>
                  <a:fillRect l="-10909" t="-6573" b="-129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4347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18"/>
          <p:cNvSpPr>
            <a:spLocks noChangeArrowheads="1"/>
          </p:cNvSpPr>
          <p:nvPr/>
        </p:nvSpPr>
        <p:spPr bwMode="auto">
          <a:xfrm>
            <a:off x="5788342" y="1938022"/>
            <a:ext cx="4140200" cy="156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4000" dirty="0" smtClean="0">
                <a:latin typeface="Calibri" pitchFamily="34" charset="0"/>
              </a:rPr>
              <a:t>Найти</a:t>
            </a:r>
            <a:r>
              <a:rPr lang="ru-RU" altLang="ru-RU" sz="4000" dirty="0">
                <a:latin typeface="Calibri" pitchFamily="34" charset="0"/>
              </a:rPr>
              <a:t>: </a:t>
            </a:r>
            <a:r>
              <a:rPr lang="ru-RU" altLang="ru-RU" sz="4000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altLang="ru-RU" sz="4000" dirty="0">
                <a:latin typeface="Calibri" pitchFamily="34" charset="0"/>
              </a:rPr>
              <a:t>.</a:t>
            </a:r>
          </a:p>
          <a:p>
            <a:pPr eaLnBrk="1" hangingPunct="1"/>
            <a:endParaRPr lang="ru-RU" altLang="ru-RU" sz="3200" b="0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50000"/>
              </a:spcBef>
              <a:buFont typeface="Arial" charset="0"/>
              <a:buNone/>
            </a:pPr>
            <a:r>
              <a:rPr lang="ru-RU" altLang="ru-RU" dirty="0"/>
              <a:t> </a:t>
            </a:r>
          </a:p>
        </p:txBody>
      </p:sp>
      <p:sp>
        <p:nvSpPr>
          <p:cNvPr id="31748" name="Text Box 20"/>
          <p:cNvSpPr txBox="1">
            <a:spLocks noChangeArrowheads="1"/>
          </p:cNvSpPr>
          <p:nvPr/>
        </p:nvSpPr>
        <p:spPr bwMode="auto">
          <a:xfrm>
            <a:off x="3195955" y="620688"/>
            <a:ext cx="259238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 i="1" dirty="0">
                <a:solidFill>
                  <a:srgbClr val="0000CC"/>
                </a:solidFill>
                <a:latin typeface="Calibri" pitchFamily="34" charset="0"/>
              </a:rPr>
              <a:t>Задача </a:t>
            </a:r>
            <a:r>
              <a:rPr lang="ru-RU" altLang="ru-RU" sz="3200" i="1" dirty="0" smtClean="0">
                <a:solidFill>
                  <a:srgbClr val="0000CC"/>
                </a:solidFill>
                <a:latin typeface="Calibri" pitchFamily="34" charset="0"/>
              </a:rPr>
              <a:t>3.</a:t>
            </a:r>
            <a:endParaRPr lang="ru-RU" altLang="ru-RU" sz="3200" dirty="0">
              <a:latin typeface="Calibri" pitchFamily="34" charset="0"/>
            </a:endParaRPr>
          </a:p>
        </p:txBody>
      </p:sp>
      <p:grpSp>
        <p:nvGrpSpPr>
          <p:cNvPr id="31749" name="Group 53"/>
          <p:cNvGrpSpPr>
            <a:grpSpLocks/>
          </p:cNvGrpSpPr>
          <p:nvPr/>
        </p:nvGrpSpPr>
        <p:grpSpPr bwMode="auto">
          <a:xfrm>
            <a:off x="755576" y="764704"/>
            <a:ext cx="7102866" cy="5040560"/>
            <a:chOff x="340" y="1480"/>
            <a:chExt cx="2495" cy="2586"/>
          </a:xfrm>
        </p:grpSpPr>
        <p:sp>
          <p:nvSpPr>
            <p:cNvPr id="31752" name="Line 21"/>
            <p:cNvSpPr>
              <a:spLocks noChangeShapeType="1"/>
            </p:cNvSpPr>
            <p:nvPr/>
          </p:nvSpPr>
          <p:spPr bwMode="auto">
            <a:xfrm>
              <a:off x="340" y="2115"/>
              <a:ext cx="1996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b="1"/>
            </a:p>
          </p:txBody>
        </p:sp>
        <p:sp>
          <p:nvSpPr>
            <p:cNvPr id="31753" name="Line 22"/>
            <p:cNvSpPr>
              <a:spLocks noChangeShapeType="1"/>
            </p:cNvSpPr>
            <p:nvPr/>
          </p:nvSpPr>
          <p:spPr bwMode="auto">
            <a:xfrm flipH="1">
              <a:off x="521" y="2796"/>
              <a:ext cx="1815" cy="117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b="1"/>
            </a:p>
          </p:txBody>
        </p:sp>
        <p:sp>
          <p:nvSpPr>
            <p:cNvPr id="31754" name="Line 23"/>
            <p:cNvSpPr>
              <a:spLocks noChangeShapeType="1"/>
            </p:cNvSpPr>
            <p:nvPr/>
          </p:nvSpPr>
          <p:spPr bwMode="auto">
            <a:xfrm>
              <a:off x="793" y="1706"/>
              <a:ext cx="545" cy="23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b="1"/>
            </a:p>
          </p:txBody>
        </p:sp>
        <p:sp>
          <p:nvSpPr>
            <p:cNvPr id="31755" name="Line 24"/>
            <p:cNvSpPr>
              <a:spLocks noChangeShapeType="1"/>
            </p:cNvSpPr>
            <p:nvPr/>
          </p:nvSpPr>
          <p:spPr bwMode="auto">
            <a:xfrm>
              <a:off x="1338" y="1797"/>
              <a:ext cx="453" cy="204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b="1"/>
            </a:p>
          </p:txBody>
        </p:sp>
        <p:sp>
          <p:nvSpPr>
            <p:cNvPr id="31756" name="TextBox 25"/>
            <p:cNvSpPr txBox="1">
              <a:spLocks noChangeArrowheads="1"/>
            </p:cNvSpPr>
            <p:nvPr/>
          </p:nvSpPr>
          <p:spPr bwMode="auto">
            <a:xfrm>
              <a:off x="793" y="1480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ru-RU" altLang="ru-RU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757" name="TextBox 25"/>
            <p:cNvSpPr txBox="1">
              <a:spLocks noChangeArrowheads="1"/>
            </p:cNvSpPr>
            <p:nvPr/>
          </p:nvSpPr>
          <p:spPr bwMode="auto">
            <a:xfrm>
              <a:off x="1338" y="1570"/>
              <a:ext cx="228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ru-RU" altLang="ru-RU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758" name="TextBox 25"/>
            <p:cNvSpPr txBox="1">
              <a:spLocks noChangeArrowheads="1"/>
            </p:cNvSpPr>
            <p:nvPr/>
          </p:nvSpPr>
          <p:spPr bwMode="auto">
            <a:xfrm>
              <a:off x="2290" y="2614"/>
              <a:ext cx="31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ru-RU" altLang="ru-RU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759" name="TextBox 25"/>
            <p:cNvSpPr txBox="1">
              <a:spLocks noChangeArrowheads="1"/>
            </p:cNvSpPr>
            <p:nvPr/>
          </p:nvSpPr>
          <p:spPr bwMode="auto">
            <a:xfrm>
              <a:off x="975" y="3567"/>
              <a:ext cx="2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ru-RU" altLang="ru-RU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760" name="TextBox 25"/>
            <p:cNvSpPr txBox="1">
              <a:spLocks noChangeArrowheads="1"/>
            </p:cNvSpPr>
            <p:nvPr/>
          </p:nvSpPr>
          <p:spPr bwMode="auto">
            <a:xfrm>
              <a:off x="1429" y="3295"/>
              <a:ext cx="2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endParaRPr lang="ru-RU" altLang="ru-RU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761" name="TextBox 25"/>
            <p:cNvSpPr txBox="1">
              <a:spLocks noChangeArrowheads="1"/>
            </p:cNvSpPr>
            <p:nvPr/>
          </p:nvSpPr>
          <p:spPr bwMode="auto">
            <a:xfrm>
              <a:off x="930" y="2025"/>
              <a:ext cx="265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</a:t>
              </a:r>
              <a:endParaRPr lang="ru-RU" altLang="ru-RU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762" name="TextBox 25"/>
            <p:cNvSpPr txBox="1">
              <a:spLocks noChangeArrowheads="1"/>
            </p:cNvSpPr>
            <p:nvPr/>
          </p:nvSpPr>
          <p:spPr bwMode="auto">
            <a:xfrm>
              <a:off x="1474" y="2205"/>
              <a:ext cx="253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 b="1" i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  <a:endParaRPr lang="ru-RU" altLang="ru-RU" sz="2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763" name="Arc 32"/>
            <p:cNvSpPr>
              <a:spLocks/>
            </p:cNvSpPr>
            <p:nvPr/>
          </p:nvSpPr>
          <p:spPr bwMode="auto">
            <a:xfrm flipH="1">
              <a:off x="703" y="2115"/>
              <a:ext cx="181" cy="136"/>
            </a:xfrm>
            <a:custGeom>
              <a:avLst/>
              <a:gdLst>
                <a:gd name="T0" fmla="*/ 0 w 21600"/>
                <a:gd name="T1" fmla="*/ 0 h 21600"/>
                <a:gd name="T2" fmla="*/ 181 w 21600"/>
                <a:gd name="T3" fmla="*/ 136 h 21600"/>
                <a:gd name="T4" fmla="*/ 0 w 21600"/>
                <a:gd name="T5" fmla="*/ 13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b="1"/>
            </a:p>
          </p:txBody>
        </p:sp>
        <p:sp>
          <p:nvSpPr>
            <p:cNvPr id="31764" name="Arc 34"/>
            <p:cNvSpPr>
              <a:spLocks/>
            </p:cNvSpPr>
            <p:nvPr/>
          </p:nvSpPr>
          <p:spPr bwMode="auto">
            <a:xfrm flipV="1">
              <a:off x="1519" y="2569"/>
              <a:ext cx="182" cy="136"/>
            </a:xfrm>
            <a:custGeom>
              <a:avLst/>
              <a:gdLst>
                <a:gd name="T0" fmla="*/ 0 w 21600"/>
                <a:gd name="T1" fmla="*/ 0 h 21600"/>
                <a:gd name="T2" fmla="*/ 182 w 21600"/>
                <a:gd name="T3" fmla="*/ 136 h 21600"/>
                <a:gd name="T4" fmla="*/ 0 w 21600"/>
                <a:gd name="T5" fmla="*/ 13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b="1"/>
            </a:p>
          </p:txBody>
        </p:sp>
        <p:sp>
          <p:nvSpPr>
            <p:cNvPr id="31765" name="TextBox 25"/>
            <p:cNvSpPr txBox="1">
              <a:spLocks noChangeArrowheads="1"/>
            </p:cNvSpPr>
            <p:nvPr/>
          </p:nvSpPr>
          <p:spPr bwMode="auto">
            <a:xfrm>
              <a:off x="340" y="1889"/>
              <a:ext cx="4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 b="1" i="1" dirty="0">
                  <a:latin typeface="Times New Roman" pitchFamily="18" charset="0"/>
                  <a:cs typeface="Times New Roman" pitchFamily="18" charset="0"/>
                </a:rPr>
                <a:t>70</a:t>
              </a:r>
              <a:r>
                <a:rPr lang="en-US" altLang="ru-RU" sz="2800" b="1" i="1" baseline="30000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ru-RU" altLang="ru-RU" sz="2800" b="1" i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766" name="TextBox 25"/>
            <p:cNvSpPr txBox="1">
              <a:spLocks noChangeArrowheads="1"/>
            </p:cNvSpPr>
            <p:nvPr/>
          </p:nvSpPr>
          <p:spPr bwMode="auto">
            <a:xfrm>
              <a:off x="1565" y="2614"/>
              <a:ext cx="4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 b="1" i="1">
                  <a:latin typeface="Times New Roman" pitchFamily="18" charset="0"/>
                  <a:cs typeface="Times New Roman" pitchFamily="18" charset="0"/>
                </a:rPr>
                <a:t>70</a:t>
              </a:r>
              <a:r>
                <a:rPr lang="en-US" altLang="ru-RU" sz="2800" b="1" i="1" baseline="3000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ru-RU" altLang="ru-RU" sz="2800" b="1" i="1" baseline="30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767" name="Arc 37"/>
            <p:cNvSpPr>
              <a:spLocks/>
            </p:cNvSpPr>
            <p:nvPr/>
          </p:nvSpPr>
          <p:spPr bwMode="auto">
            <a:xfrm>
              <a:off x="1156" y="3385"/>
              <a:ext cx="227" cy="46"/>
            </a:xfrm>
            <a:custGeom>
              <a:avLst/>
              <a:gdLst>
                <a:gd name="T0" fmla="*/ 0 w 21600"/>
                <a:gd name="T1" fmla="*/ 0 h 21600"/>
                <a:gd name="T2" fmla="*/ 227 w 21600"/>
                <a:gd name="T3" fmla="*/ 46 h 21600"/>
                <a:gd name="T4" fmla="*/ 0 w 21600"/>
                <a:gd name="T5" fmla="*/ 4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b="1"/>
            </a:p>
          </p:txBody>
        </p:sp>
        <p:sp>
          <p:nvSpPr>
            <p:cNvPr id="31768" name="Arc 38"/>
            <p:cNvSpPr>
              <a:spLocks/>
            </p:cNvSpPr>
            <p:nvPr/>
          </p:nvSpPr>
          <p:spPr bwMode="auto">
            <a:xfrm>
              <a:off x="1156" y="3340"/>
              <a:ext cx="264" cy="90"/>
            </a:xfrm>
            <a:custGeom>
              <a:avLst/>
              <a:gdLst>
                <a:gd name="T0" fmla="*/ 0 w 17963"/>
                <a:gd name="T1" fmla="*/ 0 h 21600"/>
                <a:gd name="T2" fmla="*/ 264 w 17963"/>
                <a:gd name="T3" fmla="*/ 40 h 21600"/>
                <a:gd name="T4" fmla="*/ 0 w 17963"/>
                <a:gd name="T5" fmla="*/ 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963" h="21600" fill="none" extrusionOk="0">
                  <a:moveTo>
                    <a:pt x="-1" y="0"/>
                  </a:moveTo>
                  <a:cubicBezTo>
                    <a:pt x="7215" y="0"/>
                    <a:pt x="13955" y="3603"/>
                    <a:pt x="17962" y="9604"/>
                  </a:cubicBezTo>
                </a:path>
                <a:path w="17963" h="21600" stroke="0" extrusionOk="0">
                  <a:moveTo>
                    <a:pt x="-1" y="0"/>
                  </a:moveTo>
                  <a:cubicBezTo>
                    <a:pt x="7215" y="0"/>
                    <a:pt x="13955" y="3603"/>
                    <a:pt x="17962" y="9604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b="1"/>
            </a:p>
          </p:txBody>
        </p:sp>
        <p:sp>
          <p:nvSpPr>
            <p:cNvPr id="31770" name="TextBox 25"/>
            <p:cNvSpPr txBox="1">
              <a:spLocks noChangeArrowheads="1"/>
            </p:cNvSpPr>
            <p:nvPr/>
          </p:nvSpPr>
          <p:spPr bwMode="auto">
            <a:xfrm>
              <a:off x="1156" y="2977"/>
              <a:ext cx="4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ru-RU" sz="2800" b="1" i="1" dirty="0">
                  <a:latin typeface="Times New Roman" pitchFamily="18" charset="0"/>
                  <a:cs typeface="Times New Roman" pitchFamily="18" charset="0"/>
                </a:rPr>
                <a:t>52</a:t>
              </a:r>
              <a:r>
                <a:rPr lang="en-US" altLang="ru-RU" sz="2800" b="1" i="1" baseline="30000" dirty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ru-RU" altLang="ru-RU" sz="2800" b="1" i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773" name="TextBox 25"/>
            <p:cNvSpPr txBox="1">
              <a:spLocks noChangeArrowheads="1"/>
            </p:cNvSpPr>
            <p:nvPr/>
          </p:nvSpPr>
          <p:spPr bwMode="auto">
            <a:xfrm>
              <a:off x="1701" y="3162"/>
              <a:ext cx="1134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ru-RU" sz="2800" b="1" i="1" dirty="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ru-RU" altLang="ru-RU" sz="2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5894364" y="1232967"/>
                <a:ext cx="3024336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5400" b="1" dirty="0">
                    <a:solidFill>
                      <a:srgbClr val="FF0000"/>
                    </a:solidFill>
                  </a:rPr>
                  <a:t>aIIb</a:t>
                </a:r>
              </a:p>
              <a:p>
                <a:pPr lvl="0"/>
                <a:r>
                  <a:rPr lang="en-US" sz="5400" b="1" dirty="0">
                    <a:solidFill>
                      <a:srgbClr val="FF0000"/>
                    </a:solidFill>
                  </a:rPr>
                  <a:t>x = 128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endParaRPr lang="en-US" sz="5400" b="1" dirty="0">
                  <a:solidFill>
                    <a:srgbClr val="FF0000"/>
                  </a:solidFill>
                  <a:ea typeface="Cambria Math"/>
                </a:endParaRPr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4364" y="1232967"/>
                <a:ext cx="3024336" cy="1754326"/>
              </a:xfrm>
              <a:prstGeom prst="rect">
                <a:avLst/>
              </a:prstGeom>
              <a:blipFill rotWithShape="1">
                <a:blip r:embed="rId2"/>
                <a:stretch>
                  <a:fillRect l="-10887" t="-9722" b="-201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452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Freeform 5"/>
          <p:cNvSpPr>
            <a:spLocks/>
          </p:cNvSpPr>
          <p:nvPr/>
        </p:nvSpPr>
        <p:spPr bwMode="auto">
          <a:xfrm>
            <a:off x="6415851" y="2925887"/>
            <a:ext cx="1758950" cy="909637"/>
          </a:xfrm>
          <a:custGeom>
            <a:avLst/>
            <a:gdLst>
              <a:gd name="T0" fmla="*/ 387 w 1108"/>
              <a:gd name="T1" fmla="*/ 52 h 573"/>
              <a:gd name="T2" fmla="*/ 483 w 1108"/>
              <a:gd name="T3" fmla="*/ 81 h 573"/>
              <a:gd name="T4" fmla="*/ 1108 w 1108"/>
              <a:gd name="T5" fmla="*/ 573 h 573"/>
              <a:gd name="T6" fmla="*/ 111 w 1108"/>
              <a:gd name="T7" fmla="*/ 573 h 573"/>
              <a:gd name="T8" fmla="*/ 0 w 1108"/>
              <a:gd name="T9" fmla="*/ 457 h 573"/>
              <a:gd name="T10" fmla="*/ 0 w 1108"/>
              <a:gd name="T11" fmla="*/ 341 h 573"/>
              <a:gd name="T12" fmla="*/ 111 w 1108"/>
              <a:gd name="T13" fmla="*/ 227 h 573"/>
              <a:gd name="T14" fmla="*/ 166 w 1108"/>
              <a:gd name="T15" fmla="*/ 111 h 573"/>
              <a:gd name="T16" fmla="*/ 277 w 1108"/>
              <a:gd name="T17" fmla="*/ 52 h 573"/>
              <a:gd name="T18" fmla="*/ 405 w 1108"/>
              <a:gd name="T19" fmla="*/ 10 h 573"/>
              <a:gd name="T20" fmla="*/ 426 w 1108"/>
              <a:gd name="T21" fmla="*/ 3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08" h="573">
                <a:moveTo>
                  <a:pt x="387" y="52"/>
                </a:moveTo>
                <a:lnTo>
                  <a:pt x="483" y="81"/>
                </a:lnTo>
                <a:lnTo>
                  <a:pt x="1108" y="573"/>
                </a:lnTo>
                <a:lnTo>
                  <a:pt x="111" y="573"/>
                </a:lnTo>
                <a:lnTo>
                  <a:pt x="0" y="457"/>
                </a:lnTo>
                <a:lnTo>
                  <a:pt x="0" y="341"/>
                </a:lnTo>
                <a:lnTo>
                  <a:pt x="111" y="227"/>
                </a:lnTo>
                <a:lnTo>
                  <a:pt x="166" y="111"/>
                </a:lnTo>
                <a:lnTo>
                  <a:pt x="277" y="52"/>
                </a:lnTo>
                <a:cubicBezTo>
                  <a:pt x="320" y="59"/>
                  <a:pt x="363" y="0"/>
                  <a:pt x="405" y="10"/>
                </a:cubicBezTo>
                <a:cubicBezTo>
                  <a:pt x="415" y="13"/>
                  <a:pt x="420" y="4"/>
                  <a:pt x="426" y="3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DADF7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3" name="Freeform 7"/>
          <p:cNvSpPr>
            <a:spLocks/>
          </p:cNvSpPr>
          <p:nvPr/>
        </p:nvSpPr>
        <p:spPr bwMode="auto">
          <a:xfrm>
            <a:off x="4149730" y="4928751"/>
            <a:ext cx="1231900" cy="1490662"/>
          </a:xfrm>
          <a:custGeom>
            <a:avLst/>
            <a:gdLst>
              <a:gd name="T0" fmla="*/ 363 w 635"/>
              <a:gd name="T1" fmla="*/ 12 h 738"/>
              <a:gd name="T2" fmla="*/ 635 w 635"/>
              <a:gd name="T3" fmla="*/ 738 h 738"/>
              <a:gd name="T4" fmla="*/ 0 w 635"/>
              <a:gd name="T5" fmla="*/ 284 h 738"/>
              <a:gd name="T6" fmla="*/ 45 w 635"/>
              <a:gd name="T7" fmla="*/ 193 h 738"/>
              <a:gd name="T8" fmla="*/ 90 w 635"/>
              <a:gd name="T9" fmla="*/ 148 h 738"/>
              <a:gd name="T10" fmla="*/ 136 w 635"/>
              <a:gd name="T11" fmla="*/ 103 h 738"/>
              <a:gd name="T12" fmla="*/ 181 w 635"/>
              <a:gd name="T13" fmla="*/ 57 h 738"/>
              <a:gd name="T14" fmla="*/ 272 w 635"/>
              <a:gd name="T15" fmla="*/ 12 h 738"/>
              <a:gd name="T16" fmla="*/ 323 w 635"/>
              <a:gd name="T17" fmla="*/ 0 h 738"/>
              <a:gd name="T18" fmla="*/ 363 w 635"/>
              <a:gd name="T19" fmla="*/ 12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35" h="738">
                <a:moveTo>
                  <a:pt x="363" y="12"/>
                </a:moveTo>
                <a:lnTo>
                  <a:pt x="635" y="738"/>
                </a:lnTo>
                <a:lnTo>
                  <a:pt x="0" y="284"/>
                </a:lnTo>
                <a:lnTo>
                  <a:pt x="45" y="193"/>
                </a:lnTo>
                <a:lnTo>
                  <a:pt x="90" y="148"/>
                </a:lnTo>
                <a:lnTo>
                  <a:pt x="136" y="103"/>
                </a:lnTo>
                <a:lnTo>
                  <a:pt x="181" y="57"/>
                </a:lnTo>
                <a:lnTo>
                  <a:pt x="272" y="12"/>
                </a:lnTo>
                <a:cubicBezTo>
                  <a:pt x="289" y="8"/>
                  <a:pt x="306" y="0"/>
                  <a:pt x="323" y="0"/>
                </a:cubicBezTo>
                <a:cubicBezTo>
                  <a:pt x="346" y="0"/>
                  <a:pt x="380" y="23"/>
                  <a:pt x="363" y="12"/>
                </a:cubicBez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DFB9F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2" name="Freeform 6"/>
          <p:cNvSpPr>
            <a:spLocks/>
          </p:cNvSpPr>
          <p:nvPr/>
        </p:nvSpPr>
        <p:spPr bwMode="auto">
          <a:xfrm>
            <a:off x="4412315" y="3786674"/>
            <a:ext cx="1408113" cy="1373188"/>
          </a:xfrm>
          <a:custGeom>
            <a:avLst/>
            <a:gdLst>
              <a:gd name="T0" fmla="*/ 272 w 726"/>
              <a:gd name="T1" fmla="*/ 680 h 680"/>
              <a:gd name="T2" fmla="*/ 0 w 726"/>
              <a:gd name="T3" fmla="*/ 0 h 680"/>
              <a:gd name="T4" fmla="*/ 726 w 726"/>
              <a:gd name="T5" fmla="*/ 0 h 680"/>
              <a:gd name="T6" fmla="*/ 726 w 726"/>
              <a:gd name="T7" fmla="*/ 136 h 680"/>
              <a:gd name="T8" fmla="*/ 680 w 726"/>
              <a:gd name="T9" fmla="*/ 317 h 680"/>
              <a:gd name="T10" fmla="*/ 590 w 726"/>
              <a:gd name="T11" fmla="*/ 453 h 680"/>
              <a:gd name="T12" fmla="*/ 408 w 726"/>
              <a:gd name="T13" fmla="*/ 680 h 680"/>
              <a:gd name="T14" fmla="*/ 363 w 726"/>
              <a:gd name="T15" fmla="*/ 680 h 680"/>
              <a:gd name="T16" fmla="*/ 317 w 726"/>
              <a:gd name="T17" fmla="*/ 680 h 680"/>
              <a:gd name="T18" fmla="*/ 272 w 726"/>
              <a:gd name="T19" fmla="*/ 68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26" h="680">
                <a:moveTo>
                  <a:pt x="272" y="680"/>
                </a:moveTo>
                <a:lnTo>
                  <a:pt x="0" y="0"/>
                </a:lnTo>
                <a:lnTo>
                  <a:pt x="726" y="0"/>
                </a:lnTo>
                <a:lnTo>
                  <a:pt x="726" y="136"/>
                </a:lnTo>
                <a:lnTo>
                  <a:pt x="680" y="317"/>
                </a:lnTo>
                <a:lnTo>
                  <a:pt x="590" y="453"/>
                </a:lnTo>
                <a:lnTo>
                  <a:pt x="408" y="680"/>
                </a:lnTo>
                <a:lnTo>
                  <a:pt x="363" y="680"/>
                </a:lnTo>
                <a:lnTo>
                  <a:pt x="317" y="680"/>
                </a:lnTo>
                <a:lnTo>
                  <a:pt x="272" y="680"/>
                </a:lnTo>
                <a:close/>
              </a:path>
            </a:pathLst>
          </a:custGeom>
          <a:gradFill rotWithShape="1">
            <a:gsLst>
              <a:gs pos="0">
                <a:srgbClr val="C5E5FF"/>
              </a:gs>
              <a:gs pos="100000">
                <a:schemeClr val="bg1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0" name="Freeform 4"/>
          <p:cNvSpPr>
            <a:spLocks/>
          </p:cNvSpPr>
          <p:nvPr/>
        </p:nvSpPr>
        <p:spPr bwMode="auto">
          <a:xfrm>
            <a:off x="1513726" y="1337866"/>
            <a:ext cx="6730682" cy="4971454"/>
          </a:xfrm>
          <a:custGeom>
            <a:avLst/>
            <a:gdLst>
              <a:gd name="T0" fmla="*/ 1134 w 2449"/>
              <a:gd name="T1" fmla="*/ 0 h 1996"/>
              <a:gd name="T2" fmla="*/ 2449 w 2449"/>
              <a:gd name="T3" fmla="*/ 998 h 1996"/>
              <a:gd name="T4" fmla="*/ 0 w 2449"/>
              <a:gd name="T5" fmla="*/ 998 h 1996"/>
              <a:gd name="T6" fmla="*/ 1406 w 2449"/>
              <a:gd name="T7" fmla="*/ 1996 h 1996"/>
              <a:gd name="T8" fmla="*/ 1043 w 2449"/>
              <a:gd name="T9" fmla="*/ 998 h 1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49" h="1996">
                <a:moveTo>
                  <a:pt x="1134" y="0"/>
                </a:moveTo>
                <a:lnTo>
                  <a:pt x="2449" y="998"/>
                </a:lnTo>
                <a:lnTo>
                  <a:pt x="0" y="998"/>
                </a:lnTo>
                <a:lnTo>
                  <a:pt x="1406" y="1996"/>
                </a:lnTo>
                <a:lnTo>
                  <a:pt x="1043" y="998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C6F9FE"/>
                    </a:gs>
                  </a:gsLst>
                  <a:lin ang="27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b="1" dirty="0"/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4108420" y="1339747"/>
            <a:ext cx="150332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ru-RU" sz="3200" b="1" dirty="0" smtClean="0">
                <a:latin typeface="Verdana" pitchFamily="34" charset="0"/>
              </a:rPr>
              <a:t>A                                                                                                       </a:t>
            </a:r>
            <a:endParaRPr lang="ru-RU" altLang="ru-RU" sz="3200" b="1" dirty="0">
              <a:latin typeface="Verdana" pitchFamily="34" charset="0"/>
            </a:endParaRPr>
          </a:p>
        </p:txBody>
      </p:sp>
      <p:sp>
        <p:nvSpPr>
          <p:cNvPr id="45066" name="Text Box 10"/>
          <p:cNvSpPr txBox="1">
            <a:spLocks noChangeArrowheads="1"/>
          </p:cNvSpPr>
          <p:nvPr/>
        </p:nvSpPr>
        <p:spPr bwMode="auto">
          <a:xfrm>
            <a:off x="7096331" y="3593740"/>
            <a:ext cx="4972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ru-RU" sz="3200" b="1" dirty="0">
                <a:latin typeface="Verdana" pitchFamily="34" charset="0"/>
              </a:rPr>
              <a:t>B</a:t>
            </a:r>
            <a:endParaRPr lang="ru-RU" altLang="ru-RU" sz="3200" b="1" dirty="0">
              <a:latin typeface="Verdana" pitchFamily="34" charset="0"/>
            </a:endParaRPr>
          </a:p>
        </p:txBody>
      </p:sp>
      <p:sp>
        <p:nvSpPr>
          <p:cNvPr id="45067" name="Text Box 11"/>
          <p:cNvSpPr txBox="1">
            <a:spLocks noChangeArrowheads="1"/>
          </p:cNvSpPr>
          <p:nvPr/>
        </p:nvSpPr>
        <p:spPr bwMode="auto">
          <a:xfrm>
            <a:off x="3929008" y="3320323"/>
            <a:ext cx="4651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ru-RU" sz="3200" b="1" dirty="0">
                <a:latin typeface="Verdana" pitchFamily="34" charset="0"/>
              </a:rPr>
              <a:t>E</a:t>
            </a:r>
            <a:endParaRPr lang="ru-RU" altLang="ru-RU" sz="3200" b="1" dirty="0">
              <a:latin typeface="Verdana" pitchFamily="34" charset="0"/>
            </a:endParaRPr>
          </a:p>
        </p:txBody>
      </p:sp>
      <p:sp>
        <p:nvSpPr>
          <p:cNvPr id="45068" name="Text Box 12"/>
          <p:cNvSpPr txBox="1">
            <a:spLocks noChangeArrowheads="1"/>
          </p:cNvSpPr>
          <p:nvPr/>
        </p:nvSpPr>
        <p:spPr bwMode="auto">
          <a:xfrm>
            <a:off x="1043609" y="3541719"/>
            <a:ext cx="4442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ru-RU" sz="3200" b="1" dirty="0">
                <a:latin typeface="Verdana" pitchFamily="34" charset="0"/>
              </a:rPr>
              <a:t>C</a:t>
            </a:r>
            <a:endParaRPr lang="ru-RU" altLang="ru-RU" sz="3200" b="1" dirty="0">
              <a:latin typeface="Verdana" pitchFamily="34" charset="0"/>
            </a:endParaRPr>
          </a:p>
        </p:txBody>
      </p:sp>
      <p:sp>
        <p:nvSpPr>
          <p:cNvPr id="45069" name="Text Box 13"/>
          <p:cNvSpPr txBox="1">
            <a:spLocks noChangeArrowheads="1"/>
          </p:cNvSpPr>
          <p:nvPr/>
        </p:nvSpPr>
        <p:spPr bwMode="auto">
          <a:xfrm>
            <a:off x="5049362" y="5861844"/>
            <a:ext cx="5261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ru-RU" sz="3200" b="1" dirty="0">
                <a:latin typeface="Verdana" pitchFamily="34" charset="0"/>
              </a:rPr>
              <a:t>D</a:t>
            </a:r>
            <a:endParaRPr lang="ru-RU" altLang="ru-RU" sz="3200" b="1" dirty="0">
              <a:latin typeface="Verdana" pitchFamily="34" charset="0"/>
            </a:endParaRPr>
          </a:p>
        </p:txBody>
      </p:sp>
      <p:graphicFrame>
        <p:nvGraphicFramePr>
          <p:cNvPr id="4507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108111"/>
              </p:ext>
            </p:extLst>
          </p:nvPr>
        </p:nvGraphicFramePr>
        <p:xfrm>
          <a:off x="4722818" y="3975042"/>
          <a:ext cx="658812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Формула" r:id="rId3" imgW="253800" imgH="203040" progId="Equation.3">
                  <p:embed/>
                </p:oleObj>
              </mc:Choice>
              <mc:Fallback>
                <p:oleObj name="Формула" r:id="rId3" imgW="2538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2818" y="3975042"/>
                        <a:ext cx="658812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7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260796"/>
              </p:ext>
            </p:extLst>
          </p:nvPr>
        </p:nvGraphicFramePr>
        <p:xfrm>
          <a:off x="4381882" y="5287060"/>
          <a:ext cx="625475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Формула" r:id="rId5" imgW="241200" imgH="203040" progId="Equation.3">
                  <p:embed/>
                </p:oleObj>
              </mc:Choice>
              <mc:Fallback>
                <p:oleObj name="Формула" r:id="rId5" imgW="241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1882" y="5287060"/>
                        <a:ext cx="625475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3" name="Rectangle 17"/>
          <p:cNvSpPr>
            <a:spLocks noChangeArrowheads="1"/>
          </p:cNvSpPr>
          <p:nvPr/>
        </p:nvSpPr>
        <p:spPr bwMode="auto">
          <a:xfrm>
            <a:off x="1043609" y="260648"/>
            <a:ext cx="705678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>
                <a:latin typeface="Univers" pitchFamily="34" charset="0"/>
              </a:rPr>
              <a:t>Найти </a:t>
            </a:r>
            <a:r>
              <a:rPr lang="ru-RU" altLang="ru-RU" sz="3200" b="1" dirty="0" smtClean="0">
                <a:latin typeface="Univers" pitchFamily="34" charset="0"/>
              </a:rPr>
              <a:t>условие, при котором</a:t>
            </a:r>
          </a:p>
          <a:p>
            <a:pPr algn="ctr"/>
            <a:r>
              <a:rPr lang="en-US" altLang="ru-RU" sz="3200" b="1" dirty="0" smtClean="0">
                <a:latin typeface="Univers" pitchFamily="34" charset="0"/>
              </a:rPr>
              <a:t> </a:t>
            </a:r>
            <a:r>
              <a:rPr lang="en-US" altLang="ru-RU" sz="3200" b="1" dirty="0">
                <a:latin typeface="Univers" pitchFamily="34" charset="0"/>
              </a:rPr>
              <a:t>AB</a:t>
            </a:r>
            <a:r>
              <a:rPr lang="ru-RU" altLang="ru-RU" sz="3200" b="1" dirty="0">
                <a:latin typeface="Univers" pitchFamily="34" charset="0"/>
              </a:rPr>
              <a:t> </a:t>
            </a:r>
            <a:r>
              <a:rPr lang="en-US" altLang="ru-RU" sz="3200" b="1" dirty="0" err="1">
                <a:latin typeface="Univers" pitchFamily="34" charset="0"/>
              </a:rPr>
              <a:t>ll</a:t>
            </a:r>
            <a:r>
              <a:rPr lang="ru-RU" altLang="ru-RU" sz="3200" b="1" dirty="0">
                <a:latin typeface="Univers" pitchFamily="34" charset="0"/>
              </a:rPr>
              <a:t> </a:t>
            </a:r>
            <a:r>
              <a:rPr lang="en-US" altLang="ru-RU" sz="3200" b="1" dirty="0">
                <a:latin typeface="Univers" pitchFamily="34" charset="0"/>
              </a:rPr>
              <a:t>DC</a:t>
            </a:r>
            <a:endParaRPr lang="el-GR" altLang="ru-RU" sz="3200" b="1" dirty="0">
              <a:latin typeface="Univers" pitchFamily="34" charset="0"/>
            </a:endParaRPr>
          </a:p>
        </p:txBody>
      </p:sp>
      <p:sp>
        <p:nvSpPr>
          <p:cNvPr id="45077" name="Arc 21"/>
          <p:cNvSpPr>
            <a:spLocks/>
          </p:cNvSpPr>
          <p:nvPr/>
        </p:nvSpPr>
        <p:spPr bwMode="auto">
          <a:xfrm flipH="1">
            <a:off x="4863958" y="5674082"/>
            <a:ext cx="252413" cy="2333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5078" name="Arc 22"/>
          <p:cNvSpPr>
            <a:spLocks/>
          </p:cNvSpPr>
          <p:nvPr/>
        </p:nvSpPr>
        <p:spPr bwMode="auto">
          <a:xfrm rot="10597710" flipH="1">
            <a:off x="4455714" y="3844484"/>
            <a:ext cx="312738" cy="27305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564"/>
              <a:gd name="T1" fmla="*/ 0 h 21600"/>
              <a:gd name="T2" fmla="*/ 21564 w 21564"/>
              <a:gd name="T3" fmla="*/ 20356 h 21600"/>
              <a:gd name="T4" fmla="*/ 0 w 2156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564" h="21600" fill="none" extrusionOk="0">
                <a:moveTo>
                  <a:pt x="-1" y="0"/>
                </a:moveTo>
                <a:cubicBezTo>
                  <a:pt x="11446" y="0"/>
                  <a:pt x="20904" y="8928"/>
                  <a:pt x="21564" y="20355"/>
                </a:cubicBezTo>
              </a:path>
              <a:path w="21564" h="21600" stroke="0" extrusionOk="0">
                <a:moveTo>
                  <a:pt x="-1" y="0"/>
                </a:moveTo>
                <a:cubicBezTo>
                  <a:pt x="11446" y="0"/>
                  <a:pt x="20904" y="8928"/>
                  <a:pt x="21564" y="20355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5079" name="Arc 23"/>
          <p:cNvSpPr>
            <a:spLocks/>
          </p:cNvSpPr>
          <p:nvPr/>
        </p:nvSpPr>
        <p:spPr bwMode="auto">
          <a:xfrm rot="11022468" flipH="1">
            <a:off x="4533266" y="3845992"/>
            <a:ext cx="334963" cy="3460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315571" y="3115707"/>
                <a:ext cx="9797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000" b="1" dirty="0" smtClean="0">
                    <a:solidFill>
                      <a:srgbClr val="FF0000"/>
                    </a:solidFill>
                  </a:rPr>
                  <a:t>40</a:t>
                </a:r>
                <a14:m>
                  <m:oMath xmlns:m="http://schemas.openxmlformats.org/officeDocument/2006/math">
                    <m:r>
                      <a:rPr lang="ru-RU" sz="40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endParaRPr lang="ru-RU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5571" y="3115707"/>
                <a:ext cx="979755" cy="707886"/>
              </a:xfrm>
              <a:prstGeom prst="rect">
                <a:avLst/>
              </a:prstGeom>
              <a:blipFill rotWithShape="1">
                <a:blip r:embed="rId7"/>
                <a:stretch>
                  <a:fillRect l="-21739" t="-15517" r="-1863" b="-36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reeform 5"/>
          <p:cNvSpPr>
            <a:spLocks/>
          </p:cNvSpPr>
          <p:nvPr/>
        </p:nvSpPr>
        <p:spPr bwMode="auto">
          <a:xfrm rot="10800000">
            <a:off x="1512186" y="3835523"/>
            <a:ext cx="1901658" cy="725131"/>
          </a:xfrm>
          <a:custGeom>
            <a:avLst/>
            <a:gdLst>
              <a:gd name="T0" fmla="*/ 387 w 1108"/>
              <a:gd name="T1" fmla="*/ 52 h 573"/>
              <a:gd name="T2" fmla="*/ 483 w 1108"/>
              <a:gd name="T3" fmla="*/ 81 h 573"/>
              <a:gd name="T4" fmla="*/ 1108 w 1108"/>
              <a:gd name="T5" fmla="*/ 573 h 573"/>
              <a:gd name="T6" fmla="*/ 111 w 1108"/>
              <a:gd name="T7" fmla="*/ 573 h 573"/>
              <a:gd name="T8" fmla="*/ 0 w 1108"/>
              <a:gd name="T9" fmla="*/ 457 h 573"/>
              <a:gd name="T10" fmla="*/ 0 w 1108"/>
              <a:gd name="T11" fmla="*/ 341 h 573"/>
              <a:gd name="T12" fmla="*/ 111 w 1108"/>
              <a:gd name="T13" fmla="*/ 227 h 573"/>
              <a:gd name="T14" fmla="*/ 166 w 1108"/>
              <a:gd name="T15" fmla="*/ 111 h 573"/>
              <a:gd name="T16" fmla="*/ 277 w 1108"/>
              <a:gd name="T17" fmla="*/ 52 h 573"/>
              <a:gd name="T18" fmla="*/ 405 w 1108"/>
              <a:gd name="T19" fmla="*/ 10 h 573"/>
              <a:gd name="T20" fmla="*/ 426 w 1108"/>
              <a:gd name="T21" fmla="*/ 3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08" h="573">
                <a:moveTo>
                  <a:pt x="387" y="52"/>
                </a:moveTo>
                <a:lnTo>
                  <a:pt x="483" y="81"/>
                </a:lnTo>
                <a:lnTo>
                  <a:pt x="1108" y="573"/>
                </a:lnTo>
                <a:lnTo>
                  <a:pt x="111" y="573"/>
                </a:lnTo>
                <a:lnTo>
                  <a:pt x="0" y="457"/>
                </a:lnTo>
                <a:lnTo>
                  <a:pt x="0" y="341"/>
                </a:lnTo>
                <a:lnTo>
                  <a:pt x="111" y="227"/>
                </a:lnTo>
                <a:lnTo>
                  <a:pt x="166" y="111"/>
                </a:lnTo>
                <a:lnTo>
                  <a:pt x="277" y="52"/>
                </a:lnTo>
                <a:cubicBezTo>
                  <a:pt x="320" y="59"/>
                  <a:pt x="363" y="0"/>
                  <a:pt x="405" y="10"/>
                </a:cubicBezTo>
                <a:cubicBezTo>
                  <a:pt x="415" y="13"/>
                  <a:pt x="420" y="4"/>
                  <a:pt x="426" y="3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FDADF7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267744" y="3808514"/>
                <a:ext cx="9797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000" b="1" dirty="0" smtClean="0">
                    <a:solidFill>
                      <a:srgbClr val="FF0000"/>
                    </a:solidFill>
                  </a:rPr>
                  <a:t>40</a:t>
                </a:r>
                <a14:m>
                  <m:oMath xmlns:m="http://schemas.openxmlformats.org/officeDocument/2006/math">
                    <m:r>
                      <a:rPr lang="ru-RU" sz="40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endParaRPr lang="ru-RU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3808514"/>
                <a:ext cx="979755" cy="707886"/>
              </a:xfrm>
              <a:prstGeom prst="rect">
                <a:avLst/>
              </a:prstGeom>
              <a:blipFill rotWithShape="1">
                <a:blip r:embed="rId8"/>
                <a:stretch>
                  <a:fillRect l="-21739" t="-15517" r="-1863" b="-36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247499" y="3823593"/>
                <a:ext cx="141777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0070C0"/>
                    </a:solidFill>
                  </a:rPr>
                  <a:t>110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endParaRPr lang="ru-RU" sz="40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7499" y="3823593"/>
                <a:ext cx="1417779" cy="707886"/>
              </a:xfrm>
              <a:prstGeom prst="rect">
                <a:avLst/>
              </a:prstGeom>
              <a:blipFill rotWithShape="1">
                <a:blip r:embed="rId9"/>
                <a:stretch>
                  <a:fillRect l="-15517" t="-15517" b="-36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281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214" name="Group 46"/>
          <p:cNvGrpSpPr>
            <a:grpSpLocks/>
          </p:cNvGrpSpPr>
          <p:nvPr/>
        </p:nvGrpSpPr>
        <p:grpSpPr bwMode="auto">
          <a:xfrm>
            <a:off x="2268538" y="4078288"/>
            <a:ext cx="1363662" cy="949325"/>
            <a:chOff x="1429" y="2569"/>
            <a:chExt cx="859" cy="598"/>
          </a:xfrm>
        </p:grpSpPr>
        <p:sp>
          <p:nvSpPr>
            <p:cNvPr id="32798" name="Freeform 44"/>
            <p:cNvSpPr>
              <a:spLocks/>
            </p:cNvSpPr>
            <p:nvPr/>
          </p:nvSpPr>
          <p:spPr bwMode="auto">
            <a:xfrm rot="10800000">
              <a:off x="1429" y="2569"/>
              <a:ext cx="859" cy="544"/>
            </a:xfrm>
            <a:custGeom>
              <a:avLst/>
              <a:gdLst>
                <a:gd name="T0" fmla="*/ 171 w 859"/>
                <a:gd name="T1" fmla="*/ 544 h 544"/>
                <a:gd name="T2" fmla="*/ 859 w 859"/>
                <a:gd name="T3" fmla="*/ 0 h 544"/>
                <a:gd name="T4" fmla="*/ 27 w 859"/>
                <a:gd name="T5" fmla="*/ 0 h 544"/>
                <a:gd name="T6" fmla="*/ 53 w 859"/>
                <a:gd name="T7" fmla="*/ 150 h 544"/>
                <a:gd name="T8" fmla="*/ 0 w 859"/>
                <a:gd name="T9" fmla="*/ 296 h 544"/>
                <a:gd name="T10" fmla="*/ 45 w 859"/>
                <a:gd name="T11" fmla="*/ 454 h 544"/>
                <a:gd name="T12" fmla="*/ 147 w 859"/>
                <a:gd name="T13" fmla="*/ 488 h 5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59" h="544">
                  <a:moveTo>
                    <a:pt x="171" y="544"/>
                  </a:moveTo>
                  <a:lnTo>
                    <a:pt x="859" y="0"/>
                  </a:lnTo>
                  <a:lnTo>
                    <a:pt x="27" y="0"/>
                  </a:lnTo>
                  <a:lnTo>
                    <a:pt x="53" y="150"/>
                  </a:lnTo>
                  <a:lnTo>
                    <a:pt x="0" y="296"/>
                  </a:lnTo>
                  <a:lnTo>
                    <a:pt x="45" y="454"/>
                  </a:lnTo>
                  <a:lnTo>
                    <a:pt x="147" y="488"/>
                  </a:lnTo>
                </a:path>
              </a:pathLst>
            </a:custGeom>
            <a:gradFill rotWithShape="1">
              <a:gsLst>
                <a:gs pos="0">
                  <a:srgbClr val="33CCFF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63186" name="Text Box 18"/>
            <p:cNvSpPr txBox="1">
              <a:spLocks noChangeArrowheads="1"/>
            </p:cNvSpPr>
            <p:nvPr/>
          </p:nvSpPr>
          <p:spPr bwMode="auto">
            <a:xfrm>
              <a:off x="1565" y="2840"/>
              <a:ext cx="27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ru-RU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4</a:t>
              </a:r>
              <a:endParaRPr lang="ru-RU" altLang="ru-RU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263213" name="Group 45"/>
          <p:cNvGrpSpPr>
            <a:grpSpLocks/>
          </p:cNvGrpSpPr>
          <p:nvPr/>
        </p:nvGrpSpPr>
        <p:grpSpPr bwMode="auto">
          <a:xfrm>
            <a:off x="2154238" y="3789363"/>
            <a:ext cx="1363662" cy="985837"/>
            <a:chOff x="1357" y="2387"/>
            <a:chExt cx="859" cy="621"/>
          </a:xfrm>
        </p:grpSpPr>
        <p:sp>
          <p:nvSpPr>
            <p:cNvPr id="32796" name="Freeform 42"/>
            <p:cNvSpPr>
              <a:spLocks/>
            </p:cNvSpPr>
            <p:nvPr/>
          </p:nvSpPr>
          <p:spPr bwMode="auto">
            <a:xfrm>
              <a:off x="1357" y="2448"/>
              <a:ext cx="859" cy="560"/>
            </a:xfrm>
            <a:custGeom>
              <a:avLst/>
              <a:gdLst>
                <a:gd name="T0" fmla="*/ 187 w 859"/>
                <a:gd name="T1" fmla="*/ 560 h 560"/>
                <a:gd name="T2" fmla="*/ 859 w 859"/>
                <a:gd name="T3" fmla="*/ 0 h 560"/>
                <a:gd name="T4" fmla="*/ 27 w 859"/>
                <a:gd name="T5" fmla="*/ 0 h 560"/>
                <a:gd name="T6" fmla="*/ 53 w 859"/>
                <a:gd name="T7" fmla="*/ 150 h 560"/>
                <a:gd name="T8" fmla="*/ 0 w 859"/>
                <a:gd name="T9" fmla="*/ 296 h 560"/>
                <a:gd name="T10" fmla="*/ 45 w 859"/>
                <a:gd name="T11" fmla="*/ 454 h 560"/>
                <a:gd name="T12" fmla="*/ 147 w 859"/>
                <a:gd name="T13" fmla="*/ 488 h 5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59" h="560">
                  <a:moveTo>
                    <a:pt x="187" y="560"/>
                  </a:moveTo>
                  <a:lnTo>
                    <a:pt x="859" y="0"/>
                  </a:lnTo>
                  <a:lnTo>
                    <a:pt x="27" y="0"/>
                  </a:lnTo>
                  <a:lnTo>
                    <a:pt x="53" y="150"/>
                  </a:lnTo>
                  <a:lnTo>
                    <a:pt x="0" y="296"/>
                  </a:lnTo>
                  <a:lnTo>
                    <a:pt x="45" y="454"/>
                  </a:lnTo>
                  <a:lnTo>
                    <a:pt x="147" y="488"/>
                  </a:lnTo>
                </a:path>
              </a:pathLst>
            </a:custGeom>
            <a:gradFill rotWithShape="1">
              <a:gsLst>
                <a:gs pos="0">
                  <a:srgbClr val="33CCFF"/>
                </a:gs>
                <a:gs pos="100000">
                  <a:schemeClr val="bg1"/>
                </a:gs>
              </a:gsLst>
              <a:path path="rect">
                <a:fillToRect l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63211" name="Text Box 43"/>
            <p:cNvSpPr txBox="1">
              <a:spLocks noChangeArrowheads="1"/>
            </p:cNvSpPr>
            <p:nvPr/>
          </p:nvSpPr>
          <p:spPr bwMode="auto">
            <a:xfrm>
              <a:off x="1791" y="2387"/>
              <a:ext cx="27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ru-RU" sz="2800" b="1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</a:t>
              </a:r>
              <a:endParaRPr lang="ru-RU" altLang="ru-RU" sz="28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</p:grpSp>
      <p:grpSp>
        <p:nvGrpSpPr>
          <p:cNvPr id="263208" name="Group 40"/>
          <p:cNvGrpSpPr>
            <a:grpSpLocks/>
          </p:cNvGrpSpPr>
          <p:nvPr/>
        </p:nvGrpSpPr>
        <p:grpSpPr bwMode="auto">
          <a:xfrm>
            <a:off x="2124075" y="3009900"/>
            <a:ext cx="1368425" cy="938213"/>
            <a:chOff x="1338" y="1896"/>
            <a:chExt cx="862" cy="591"/>
          </a:xfrm>
        </p:grpSpPr>
        <p:sp>
          <p:nvSpPr>
            <p:cNvPr id="32794" name="Freeform 38"/>
            <p:cNvSpPr>
              <a:spLocks/>
            </p:cNvSpPr>
            <p:nvPr/>
          </p:nvSpPr>
          <p:spPr bwMode="auto">
            <a:xfrm>
              <a:off x="1338" y="1896"/>
              <a:ext cx="862" cy="544"/>
            </a:xfrm>
            <a:custGeom>
              <a:avLst/>
              <a:gdLst>
                <a:gd name="T0" fmla="*/ 48 w 862"/>
                <a:gd name="T1" fmla="*/ 538 h 544"/>
                <a:gd name="T2" fmla="*/ 862 w 862"/>
                <a:gd name="T3" fmla="*/ 544 h 544"/>
                <a:gd name="T4" fmla="*/ 334 w 862"/>
                <a:gd name="T5" fmla="*/ 0 h 544"/>
                <a:gd name="T6" fmla="*/ 220 w 862"/>
                <a:gd name="T7" fmla="*/ 104 h 544"/>
                <a:gd name="T8" fmla="*/ 80 w 862"/>
                <a:gd name="T9" fmla="*/ 170 h 544"/>
                <a:gd name="T10" fmla="*/ 0 w 862"/>
                <a:gd name="T11" fmla="*/ 314 h 544"/>
                <a:gd name="T12" fmla="*/ 48 w 862"/>
                <a:gd name="T13" fmla="*/ 410 h 54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62" h="544">
                  <a:moveTo>
                    <a:pt x="48" y="538"/>
                  </a:moveTo>
                  <a:lnTo>
                    <a:pt x="862" y="544"/>
                  </a:lnTo>
                  <a:lnTo>
                    <a:pt x="334" y="0"/>
                  </a:lnTo>
                  <a:lnTo>
                    <a:pt x="220" y="104"/>
                  </a:lnTo>
                  <a:lnTo>
                    <a:pt x="80" y="170"/>
                  </a:lnTo>
                  <a:lnTo>
                    <a:pt x="0" y="314"/>
                  </a:lnTo>
                  <a:lnTo>
                    <a:pt x="48" y="410"/>
                  </a:lnTo>
                </a:path>
              </a:pathLst>
            </a:cu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path path="rect">
                <a:fillToRect l="100000" t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63180" name="Text Box 12"/>
            <p:cNvSpPr txBox="1">
              <a:spLocks noChangeArrowheads="1"/>
            </p:cNvSpPr>
            <p:nvPr/>
          </p:nvSpPr>
          <p:spPr bwMode="auto">
            <a:xfrm>
              <a:off x="1791" y="2160"/>
              <a:ext cx="27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altLang="ru-RU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2</a:t>
              </a:r>
            </a:p>
          </p:txBody>
        </p:sp>
      </p:grpSp>
      <p:grpSp>
        <p:nvGrpSpPr>
          <p:cNvPr id="263207" name="Group 39"/>
          <p:cNvGrpSpPr>
            <a:grpSpLocks/>
          </p:cNvGrpSpPr>
          <p:nvPr/>
        </p:nvGrpSpPr>
        <p:grpSpPr bwMode="auto">
          <a:xfrm>
            <a:off x="2405063" y="2565400"/>
            <a:ext cx="1417637" cy="1003300"/>
            <a:chOff x="1515" y="1616"/>
            <a:chExt cx="893" cy="632"/>
          </a:xfrm>
        </p:grpSpPr>
        <p:sp>
          <p:nvSpPr>
            <p:cNvPr id="32792" name="Freeform 14"/>
            <p:cNvSpPr>
              <a:spLocks/>
            </p:cNvSpPr>
            <p:nvPr/>
          </p:nvSpPr>
          <p:spPr bwMode="auto">
            <a:xfrm>
              <a:off x="1515" y="1650"/>
              <a:ext cx="893" cy="598"/>
            </a:xfrm>
            <a:custGeom>
              <a:avLst/>
              <a:gdLst>
                <a:gd name="T0" fmla="*/ 845 w 893"/>
                <a:gd name="T1" fmla="*/ 6 h 598"/>
                <a:gd name="T2" fmla="*/ 0 w 893"/>
                <a:gd name="T3" fmla="*/ 0 h 598"/>
                <a:gd name="T4" fmla="*/ 525 w 893"/>
                <a:gd name="T5" fmla="*/ 598 h 598"/>
                <a:gd name="T6" fmla="*/ 673 w 893"/>
                <a:gd name="T7" fmla="*/ 440 h 598"/>
                <a:gd name="T8" fmla="*/ 813 w 893"/>
                <a:gd name="T9" fmla="*/ 374 h 598"/>
                <a:gd name="T10" fmla="*/ 893 w 893"/>
                <a:gd name="T11" fmla="*/ 230 h 598"/>
                <a:gd name="T12" fmla="*/ 845 w 893"/>
                <a:gd name="T13" fmla="*/ 134 h 59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93" h="598">
                  <a:moveTo>
                    <a:pt x="845" y="6"/>
                  </a:moveTo>
                  <a:lnTo>
                    <a:pt x="0" y="0"/>
                  </a:lnTo>
                  <a:lnTo>
                    <a:pt x="525" y="598"/>
                  </a:lnTo>
                  <a:lnTo>
                    <a:pt x="673" y="440"/>
                  </a:lnTo>
                  <a:lnTo>
                    <a:pt x="813" y="374"/>
                  </a:lnTo>
                  <a:lnTo>
                    <a:pt x="893" y="230"/>
                  </a:lnTo>
                  <a:lnTo>
                    <a:pt x="845" y="134"/>
                  </a:lnTo>
                </a:path>
              </a:pathLst>
            </a:cu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263183" name="Text Box 15"/>
            <p:cNvSpPr txBox="1">
              <a:spLocks noChangeArrowheads="1"/>
            </p:cNvSpPr>
            <p:nvPr/>
          </p:nvSpPr>
          <p:spPr bwMode="auto">
            <a:xfrm>
              <a:off x="1610" y="1616"/>
              <a:ext cx="27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ru-RU" altLang="ru-RU" sz="28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1</a:t>
              </a:r>
            </a:p>
          </p:txBody>
        </p:sp>
      </p:grpSp>
      <p:sp>
        <p:nvSpPr>
          <p:cNvPr id="32774" name="Freeform 3"/>
          <p:cNvSpPr>
            <a:spLocks/>
          </p:cNvSpPr>
          <p:nvPr/>
        </p:nvSpPr>
        <p:spPr bwMode="auto">
          <a:xfrm>
            <a:off x="2286000" y="4940300"/>
            <a:ext cx="5094288" cy="3175"/>
          </a:xfrm>
          <a:custGeom>
            <a:avLst/>
            <a:gdLst>
              <a:gd name="T0" fmla="*/ 0 w 3209"/>
              <a:gd name="T1" fmla="*/ 0 h 2"/>
              <a:gd name="T2" fmla="*/ 2147483647 w 3209"/>
              <a:gd name="T3" fmla="*/ 5040313 h 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209" h="2">
                <a:moveTo>
                  <a:pt x="0" y="0"/>
                </a:moveTo>
                <a:lnTo>
                  <a:pt x="3209" y="2"/>
                </a:lnTo>
              </a:path>
            </a:pathLst>
          </a:cu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2775" name="Text Box 4"/>
          <p:cNvSpPr txBox="1">
            <a:spLocks noChangeArrowheads="1"/>
          </p:cNvSpPr>
          <p:nvPr/>
        </p:nvSpPr>
        <p:spPr bwMode="auto">
          <a:xfrm>
            <a:off x="7164388" y="4868863"/>
            <a:ext cx="4206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latin typeface="Arial" charset="0"/>
              </a:rPr>
              <a:t>E</a:t>
            </a:r>
            <a:endParaRPr lang="ru-RU" altLang="ru-RU" sz="2800" b="1" dirty="0">
              <a:latin typeface="Arial" charset="0"/>
            </a:endParaRPr>
          </a:p>
        </p:txBody>
      </p:sp>
      <p:sp>
        <p:nvSpPr>
          <p:cNvPr id="32776" name="Text Box 5"/>
          <p:cNvSpPr txBox="1">
            <a:spLocks noChangeArrowheads="1"/>
          </p:cNvSpPr>
          <p:nvPr/>
        </p:nvSpPr>
        <p:spPr bwMode="auto">
          <a:xfrm>
            <a:off x="1908175" y="4868863"/>
            <a:ext cx="441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>
                <a:latin typeface="Arial" charset="0"/>
              </a:rPr>
              <a:t>D</a:t>
            </a:r>
            <a:endParaRPr lang="ru-RU" altLang="ru-RU" sz="2800" b="1">
              <a:latin typeface="Arial" charset="0"/>
            </a:endParaRPr>
          </a:p>
        </p:txBody>
      </p:sp>
      <p:sp>
        <p:nvSpPr>
          <p:cNvPr id="32777" name="Text Box 7"/>
          <p:cNvSpPr txBox="1">
            <a:spLocks noChangeArrowheads="1"/>
          </p:cNvSpPr>
          <p:nvPr/>
        </p:nvSpPr>
        <p:spPr bwMode="auto">
          <a:xfrm>
            <a:off x="6804025" y="2133600"/>
            <a:ext cx="401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>
                <a:latin typeface="Arial" charset="0"/>
              </a:rPr>
              <a:t>A</a:t>
            </a:r>
            <a:endParaRPr lang="ru-RU" altLang="ru-RU" sz="2800" b="1">
              <a:latin typeface="Arial" charset="0"/>
            </a:endParaRPr>
          </a:p>
        </p:txBody>
      </p:sp>
      <p:sp>
        <p:nvSpPr>
          <p:cNvPr id="263177" name="Text Box 9"/>
          <p:cNvSpPr txBox="1">
            <a:spLocks noChangeArrowheads="1"/>
          </p:cNvSpPr>
          <p:nvPr/>
        </p:nvSpPr>
        <p:spPr bwMode="auto">
          <a:xfrm>
            <a:off x="5795963" y="3429000"/>
            <a:ext cx="2852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latin typeface="Arial" charset="0"/>
              </a:rPr>
              <a:t>Построим </a:t>
            </a:r>
            <a:r>
              <a:rPr lang="en-US" altLang="ru-RU" sz="2400">
                <a:latin typeface="Arial" charset="0"/>
              </a:rPr>
              <a:t>CN II AB</a:t>
            </a:r>
            <a:endParaRPr lang="ru-RU" altLang="ru-RU" sz="2400">
              <a:latin typeface="Arial" charset="0"/>
            </a:endParaRPr>
          </a:p>
        </p:txBody>
      </p:sp>
      <p:sp>
        <p:nvSpPr>
          <p:cNvPr id="32779" name="Text Box 21"/>
          <p:cNvSpPr txBox="1">
            <a:spLocks noChangeArrowheads="1"/>
          </p:cNvSpPr>
          <p:nvPr/>
        </p:nvSpPr>
        <p:spPr bwMode="auto">
          <a:xfrm>
            <a:off x="2124075" y="2133600"/>
            <a:ext cx="44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>
                <a:latin typeface="Arial" charset="0"/>
              </a:rPr>
              <a:t>B</a:t>
            </a:r>
            <a:endParaRPr lang="ru-RU" altLang="ru-RU" sz="2800" b="1">
              <a:latin typeface="Arial" charset="0"/>
            </a:endParaRPr>
          </a:p>
        </p:txBody>
      </p:sp>
      <p:sp>
        <p:nvSpPr>
          <p:cNvPr id="32780" name="Line 26"/>
          <p:cNvSpPr>
            <a:spLocks noChangeShapeType="1"/>
          </p:cNvSpPr>
          <p:nvPr/>
        </p:nvSpPr>
        <p:spPr bwMode="auto">
          <a:xfrm>
            <a:off x="2411413" y="2636838"/>
            <a:ext cx="46085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grpSp>
        <p:nvGrpSpPr>
          <p:cNvPr id="32781" name="Group 47"/>
          <p:cNvGrpSpPr>
            <a:grpSpLocks/>
          </p:cNvGrpSpPr>
          <p:nvPr/>
        </p:nvGrpSpPr>
        <p:grpSpPr bwMode="auto">
          <a:xfrm>
            <a:off x="539750" y="260349"/>
            <a:ext cx="8351837" cy="830263"/>
            <a:chOff x="249" y="164"/>
            <a:chExt cx="5261" cy="523"/>
          </a:xfrm>
        </p:grpSpPr>
        <p:sp>
          <p:nvSpPr>
            <p:cNvPr id="32788" name="Text Box 2"/>
            <p:cNvSpPr txBox="1">
              <a:spLocks noChangeArrowheads="1"/>
            </p:cNvSpPr>
            <p:nvPr/>
          </p:nvSpPr>
          <p:spPr bwMode="auto">
            <a:xfrm>
              <a:off x="249" y="164"/>
              <a:ext cx="5261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itchFamily="2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itchFamily="2" charset="2"/>
                <a:buChar char="w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2400" b="1" dirty="0">
                  <a:latin typeface="Arial" charset="0"/>
                </a:rPr>
                <a:t>На рисунке АВ </a:t>
              </a:r>
              <a:r>
                <a:rPr lang="en-US" altLang="ru-RU" sz="2400" b="1" dirty="0">
                  <a:latin typeface="Arial" charset="0"/>
                </a:rPr>
                <a:t>II </a:t>
              </a:r>
              <a:r>
                <a:rPr lang="ru-RU" altLang="ru-RU" sz="2400" b="1" dirty="0">
                  <a:latin typeface="Arial" charset="0"/>
                </a:rPr>
                <a:t>Е</a:t>
              </a:r>
              <a:r>
                <a:rPr lang="en-US" altLang="ru-RU" sz="2400" b="1" dirty="0">
                  <a:latin typeface="Arial" charset="0"/>
                </a:rPr>
                <a:t>D</a:t>
              </a:r>
              <a:r>
                <a:rPr lang="ru-RU" altLang="ru-RU" sz="2400" b="1" dirty="0">
                  <a:latin typeface="Arial" charset="0"/>
                </a:rPr>
                <a:t>.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altLang="ru-RU" sz="2400" b="1" dirty="0">
                  <a:latin typeface="Arial" charset="0"/>
                </a:rPr>
                <a:t>Докажите, что  </a:t>
              </a:r>
              <a:r>
                <a:rPr lang="en-US" altLang="ru-RU" sz="2400" b="1" dirty="0">
                  <a:latin typeface="Arial" charset="0"/>
                </a:rPr>
                <a:t> </a:t>
              </a:r>
              <a:r>
                <a:rPr lang="ru-RU" altLang="ru-RU" sz="2400" b="1" dirty="0">
                  <a:latin typeface="Arial" charset="0"/>
                </a:rPr>
                <a:t> </a:t>
              </a:r>
              <a:r>
                <a:rPr lang="ru-RU" altLang="ru-RU" sz="2400" b="1" dirty="0" smtClean="0">
                  <a:latin typeface="Arial" charset="0"/>
                </a:rPr>
                <a:t>ВС</a:t>
              </a:r>
              <a:r>
                <a:rPr lang="en-US" altLang="ru-RU" sz="2400" b="1" dirty="0">
                  <a:latin typeface="Arial" charset="0"/>
                </a:rPr>
                <a:t>D =    </a:t>
              </a:r>
              <a:r>
                <a:rPr lang="en-US" altLang="ru-RU" sz="2400" b="1" dirty="0" smtClean="0">
                  <a:latin typeface="Arial" charset="0"/>
                </a:rPr>
                <a:t>CBA </a:t>
              </a:r>
              <a:r>
                <a:rPr lang="en-US" altLang="ru-RU" sz="2400" b="1" dirty="0">
                  <a:latin typeface="Arial" charset="0"/>
                </a:rPr>
                <a:t>+    </a:t>
              </a:r>
              <a:r>
                <a:rPr lang="en-US" altLang="ru-RU" sz="2400" b="1" dirty="0" smtClean="0">
                  <a:latin typeface="Arial" charset="0"/>
                </a:rPr>
                <a:t>CDE</a:t>
              </a:r>
              <a:r>
                <a:rPr lang="ru-RU" altLang="ru-RU" sz="2400" b="1" dirty="0" smtClean="0">
                  <a:latin typeface="Arial" charset="0"/>
                </a:rPr>
                <a:t>  </a:t>
              </a:r>
              <a:endParaRPr lang="ru-RU" altLang="ru-RU" sz="2400" b="1" dirty="0">
                <a:latin typeface="Arial" charset="0"/>
              </a:endParaRPr>
            </a:p>
          </p:txBody>
        </p:sp>
        <p:graphicFrame>
          <p:nvGraphicFramePr>
            <p:cNvPr id="32789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4783774"/>
                </p:ext>
              </p:extLst>
            </p:nvPr>
          </p:nvGraphicFramePr>
          <p:xfrm>
            <a:off x="2426" y="436"/>
            <a:ext cx="233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1" name="Формула" r:id="rId5" imgW="164957" imgH="152268" progId="Equation.3">
                    <p:embed/>
                  </p:oleObj>
                </mc:Choice>
                <mc:Fallback>
                  <p:oleObj name="Формула" r:id="rId5" imgW="164957" imgH="15226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6" y="436"/>
                          <a:ext cx="233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90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08579423"/>
                </p:ext>
              </p:extLst>
            </p:nvPr>
          </p:nvGraphicFramePr>
          <p:xfrm>
            <a:off x="1641" y="436"/>
            <a:ext cx="233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2" name="Формула" r:id="rId7" imgW="164957" imgH="152268" progId="Equation.3">
                    <p:embed/>
                  </p:oleObj>
                </mc:Choice>
                <mc:Fallback>
                  <p:oleObj name="Формула" r:id="rId7" imgW="164957" imgH="15226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1" y="436"/>
                          <a:ext cx="233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79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28853328"/>
                </p:ext>
              </p:extLst>
            </p:nvPr>
          </p:nvGraphicFramePr>
          <p:xfrm>
            <a:off x="3197" y="425"/>
            <a:ext cx="181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33" name="Формула" r:id="rId8" imgW="164957" imgH="152268" progId="Equation.3">
                    <p:embed/>
                  </p:oleObj>
                </mc:Choice>
                <mc:Fallback>
                  <p:oleObj name="Формула" r:id="rId8" imgW="164957" imgH="15226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97" y="425"/>
                          <a:ext cx="181" cy="2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2782" name="Freeform 32"/>
          <p:cNvSpPr>
            <a:spLocks/>
          </p:cNvSpPr>
          <p:nvPr/>
        </p:nvSpPr>
        <p:spPr bwMode="auto">
          <a:xfrm>
            <a:off x="2311400" y="2636838"/>
            <a:ext cx="1193800" cy="2278062"/>
          </a:xfrm>
          <a:custGeom>
            <a:avLst/>
            <a:gdLst>
              <a:gd name="T0" fmla="*/ 158770638 w 752"/>
              <a:gd name="T1" fmla="*/ 0 h 1435"/>
              <a:gd name="T2" fmla="*/ 1895157500 w 752"/>
              <a:gd name="T3" fmla="*/ 2023684231 h 1435"/>
              <a:gd name="T4" fmla="*/ 0 w 752"/>
              <a:gd name="T5" fmla="*/ 2147483647 h 1435"/>
              <a:gd name="T6" fmla="*/ 0 w 752"/>
              <a:gd name="T7" fmla="*/ 2147483647 h 1435"/>
              <a:gd name="T8" fmla="*/ 80645000 w 752"/>
              <a:gd name="T9" fmla="*/ 2147483647 h 14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52" h="1435">
                <a:moveTo>
                  <a:pt x="63" y="0"/>
                </a:moveTo>
                <a:lnTo>
                  <a:pt x="752" y="803"/>
                </a:lnTo>
                <a:lnTo>
                  <a:pt x="0" y="1435"/>
                </a:lnTo>
                <a:lnTo>
                  <a:pt x="0" y="1411"/>
                </a:lnTo>
                <a:lnTo>
                  <a:pt x="32" y="1427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2783" name="Text Box 33"/>
          <p:cNvSpPr txBox="1">
            <a:spLocks noChangeArrowheads="1"/>
          </p:cNvSpPr>
          <p:nvPr/>
        </p:nvSpPr>
        <p:spPr bwMode="auto">
          <a:xfrm>
            <a:off x="3419475" y="3429000"/>
            <a:ext cx="44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latin typeface="Arial" charset="0"/>
              </a:rPr>
              <a:t>C</a:t>
            </a:r>
            <a:endParaRPr lang="ru-RU" altLang="ru-RU" sz="2800" b="1" dirty="0">
              <a:latin typeface="Arial" charset="0"/>
            </a:endParaRPr>
          </a:p>
        </p:txBody>
      </p:sp>
      <p:sp>
        <p:nvSpPr>
          <p:cNvPr id="263202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6948488" y="476250"/>
            <a:ext cx="1727200" cy="431800"/>
          </a:xfrm>
          <a:prstGeom prst="actionButtonBlank">
            <a:avLst/>
          </a:prstGeom>
          <a:gradFill rotWithShape="1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rgbClr val="000000"/>
                </a:solidFill>
              </a:rPr>
              <a:t>Подсказка</a:t>
            </a:r>
          </a:p>
        </p:txBody>
      </p:sp>
      <p:grpSp>
        <p:nvGrpSpPr>
          <p:cNvPr id="263205" name="Group 37"/>
          <p:cNvGrpSpPr>
            <a:grpSpLocks/>
          </p:cNvGrpSpPr>
          <p:nvPr/>
        </p:nvGrpSpPr>
        <p:grpSpPr bwMode="auto">
          <a:xfrm>
            <a:off x="1331913" y="3429000"/>
            <a:ext cx="6034087" cy="519113"/>
            <a:chOff x="839" y="2160"/>
            <a:chExt cx="3801" cy="327"/>
          </a:xfrm>
        </p:grpSpPr>
        <p:sp>
          <p:nvSpPr>
            <p:cNvPr id="32786" name="Freeform 35"/>
            <p:cNvSpPr>
              <a:spLocks/>
            </p:cNvSpPr>
            <p:nvPr/>
          </p:nvSpPr>
          <p:spPr bwMode="auto">
            <a:xfrm>
              <a:off x="944" y="2456"/>
              <a:ext cx="3696" cy="1"/>
            </a:xfrm>
            <a:custGeom>
              <a:avLst/>
              <a:gdLst>
                <a:gd name="T0" fmla="*/ 0 w 3696"/>
                <a:gd name="T1" fmla="*/ 0 h 1"/>
                <a:gd name="T2" fmla="*/ 3696 w 3696"/>
                <a:gd name="T3" fmla="*/ 0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696" h="1">
                  <a:moveTo>
                    <a:pt x="0" y="0"/>
                  </a:moveTo>
                  <a:lnTo>
                    <a:pt x="3696" y="0"/>
                  </a:lnTo>
                </a:path>
              </a:pathLst>
            </a:custGeom>
            <a:noFill/>
            <a:ln w="5715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32787" name="Text Box 36"/>
            <p:cNvSpPr txBox="1">
              <a:spLocks noChangeArrowheads="1"/>
            </p:cNvSpPr>
            <p:nvPr/>
          </p:nvSpPr>
          <p:spPr bwMode="auto">
            <a:xfrm>
              <a:off x="839" y="2160"/>
              <a:ext cx="278" cy="32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itchFamily="2" charset="2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itchFamily="2" charset="2"/>
                <a:buChar char="w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ru-RU" sz="2800" b="1">
                  <a:latin typeface="Arial" charset="0"/>
                </a:rPr>
                <a:t>N</a:t>
              </a:r>
              <a:endParaRPr lang="ru-RU" altLang="ru-RU" sz="2800" b="1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89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3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3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3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3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3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202"/>
                  </p:tgtEl>
                </p:cond>
              </p:nextCondLst>
            </p:seq>
          </p:childTnLst>
        </p:cTn>
      </p:par>
    </p:tnLst>
    <p:bldLst>
      <p:bldP spid="2631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252" name="Group 36"/>
          <p:cNvGrpSpPr>
            <a:grpSpLocks/>
          </p:cNvGrpSpPr>
          <p:nvPr/>
        </p:nvGrpSpPr>
        <p:grpSpPr bwMode="auto">
          <a:xfrm>
            <a:off x="1498600" y="3860800"/>
            <a:ext cx="1689100" cy="1092200"/>
            <a:chOff x="944" y="2432"/>
            <a:chExt cx="1064" cy="688"/>
          </a:xfrm>
        </p:grpSpPr>
        <p:sp>
          <p:nvSpPr>
            <p:cNvPr id="33819" name="Freeform 6"/>
            <p:cNvSpPr>
              <a:spLocks/>
            </p:cNvSpPr>
            <p:nvPr/>
          </p:nvSpPr>
          <p:spPr bwMode="auto">
            <a:xfrm>
              <a:off x="1272" y="2736"/>
              <a:ext cx="736" cy="384"/>
            </a:xfrm>
            <a:custGeom>
              <a:avLst/>
              <a:gdLst>
                <a:gd name="T0" fmla="*/ 112 w 736"/>
                <a:gd name="T1" fmla="*/ 32 h 384"/>
                <a:gd name="T2" fmla="*/ 0 w 736"/>
                <a:gd name="T3" fmla="*/ 112 h 384"/>
                <a:gd name="T4" fmla="*/ 176 w 736"/>
                <a:gd name="T5" fmla="*/ 384 h 384"/>
                <a:gd name="T6" fmla="*/ 736 w 736"/>
                <a:gd name="T7" fmla="*/ 368 h 384"/>
                <a:gd name="T8" fmla="*/ 672 w 736"/>
                <a:gd name="T9" fmla="*/ 256 h 384"/>
                <a:gd name="T10" fmla="*/ 592 w 736"/>
                <a:gd name="T11" fmla="*/ 128 h 384"/>
                <a:gd name="T12" fmla="*/ 400 w 736"/>
                <a:gd name="T13" fmla="*/ 32 h 384"/>
                <a:gd name="T14" fmla="*/ 224 w 736"/>
                <a:gd name="T15" fmla="*/ 0 h 3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36" h="384">
                  <a:moveTo>
                    <a:pt x="112" y="32"/>
                  </a:moveTo>
                  <a:lnTo>
                    <a:pt x="0" y="112"/>
                  </a:lnTo>
                  <a:lnTo>
                    <a:pt x="176" y="384"/>
                  </a:lnTo>
                  <a:lnTo>
                    <a:pt x="736" y="368"/>
                  </a:lnTo>
                  <a:lnTo>
                    <a:pt x="672" y="256"/>
                  </a:lnTo>
                  <a:lnTo>
                    <a:pt x="592" y="128"/>
                  </a:lnTo>
                  <a:lnTo>
                    <a:pt x="400" y="32"/>
                  </a:lnTo>
                  <a:lnTo>
                    <a:pt x="224" y="0"/>
                  </a:lnTo>
                </a:path>
              </a:pathLst>
            </a:custGeom>
            <a:gradFill rotWithShape="1">
              <a:gsLst>
                <a:gs pos="0">
                  <a:srgbClr val="33CCFF"/>
                </a:gs>
                <a:gs pos="100000">
                  <a:schemeClr val="bg1"/>
                </a:gs>
              </a:gsLst>
              <a:path path="rect">
                <a:fillToRect t="100000" r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33820" name="Freeform 3"/>
            <p:cNvSpPr>
              <a:spLocks/>
            </p:cNvSpPr>
            <p:nvPr/>
          </p:nvSpPr>
          <p:spPr bwMode="auto">
            <a:xfrm>
              <a:off x="944" y="2432"/>
              <a:ext cx="744" cy="400"/>
            </a:xfrm>
            <a:custGeom>
              <a:avLst/>
              <a:gdLst>
                <a:gd name="T0" fmla="*/ 664 w 744"/>
                <a:gd name="T1" fmla="*/ 16 h 400"/>
                <a:gd name="T2" fmla="*/ 0 w 744"/>
                <a:gd name="T3" fmla="*/ 38 h 400"/>
                <a:gd name="T4" fmla="*/ 312 w 744"/>
                <a:gd name="T5" fmla="*/ 400 h 400"/>
                <a:gd name="T6" fmla="*/ 456 w 744"/>
                <a:gd name="T7" fmla="*/ 288 h 400"/>
                <a:gd name="T8" fmla="*/ 504 w 744"/>
                <a:gd name="T9" fmla="*/ 272 h 400"/>
                <a:gd name="T10" fmla="*/ 611 w 744"/>
                <a:gd name="T11" fmla="*/ 143 h 400"/>
                <a:gd name="T12" fmla="*/ 536 w 744"/>
                <a:gd name="T13" fmla="*/ 32 h 400"/>
                <a:gd name="T14" fmla="*/ 686 w 744"/>
                <a:gd name="T15" fmla="*/ 0 h 400"/>
                <a:gd name="T16" fmla="*/ 744 w 744"/>
                <a:gd name="T17" fmla="*/ 16 h 4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44" h="400">
                  <a:moveTo>
                    <a:pt x="664" y="16"/>
                  </a:moveTo>
                  <a:lnTo>
                    <a:pt x="0" y="38"/>
                  </a:lnTo>
                  <a:lnTo>
                    <a:pt x="312" y="400"/>
                  </a:lnTo>
                  <a:lnTo>
                    <a:pt x="456" y="288"/>
                  </a:lnTo>
                  <a:lnTo>
                    <a:pt x="504" y="272"/>
                  </a:lnTo>
                  <a:lnTo>
                    <a:pt x="611" y="143"/>
                  </a:lnTo>
                  <a:lnTo>
                    <a:pt x="536" y="32"/>
                  </a:lnTo>
                  <a:lnTo>
                    <a:pt x="686" y="0"/>
                  </a:lnTo>
                  <a:lnTo>
                    <a:pt x="744" y="16"/>
                  </a:lnTo>
                </a:path>
              </a:pathLst>
            </a:custGeom>
            <a:gradFill rotWithShape="1">
              <a:gsLst>
                <a:gs pos="0">
                  <a:srgbClr val="33CCFF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265250" name="Group 34"/>
          <p:cNvGrpSpPr>
            <a:grpSpLocks/>
          </p:cNvGrpSpPr>
          <p:nvPr/>
        </p:nvGrpSpPr>
        <p:grpSpPr bwMode="auto">
          <a:xfrm>
            <a:off x="1500188" y="2636838"/>
            <a:ext cx="1865312" cy="1320800"/>
            <a:chOff x="945" y="1661"/>
            <a:chExt cx="1175" cy="832"/>
          </a:xfrm>
        </p:grpSpPr>
        <p:sp>
          <p:nvSpPr>
            <p:cNvPr id="33817" name="Freeform 9"/>
            <p:cNvSpPr>
              <a:spLocks/>
            </p:cNvSpPr>
            <p:nvPr/>
          </p:nvSpPr>
          <p:spPr bwMode="auto">
            <a:xfrm>
              <a:off x="945" y="2032"/>
              <a:ext cx="637" cy="461"/>
            </a:xfrm>
            <a:custGeom>
              <a:avLst/>
              <a:gdLst>
                <a:gd name="T0" fmla="*/ 300 w 637"/>
                <a:gd name="T1" fmla="*/ 4 h 461"/>
                <a:gd name="T2" fmla="*/ 0 w 637"/>
                <a:gd name="T3" fmla="*/ 423 h 461"/>
                <a:gd name="T4" fmla="*/ 637 w 637"/>
                <a:gd name="T5" fmla="*/ 461 h 461"/>
                <a:gd name="T6" fmla="*/ 593 w 637"/>
                <a:gd name="T7" fmla="*/ 342 h 461"/>
                <a:gd name="T8" fmla="*/ 589 w 637"/>
                <a:gd name="T9" fmla="*/ 232 h 461"/>
                <a:gd name="T10" fmla="*/ 501 w 637"/>
                <a:gd name="T11" fmla="*/ 108 h 461"/>
                <a:gd name="T12" fmla="*/ 359 w 637"/>
                <a:gd name="T13" fmla="*/ 0 h 4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37" h="461">
                  <a:moveTo>
                    <a:pt x="300" y="4"/>
                  </a:moveTo>
                  <a:lnTo>
                    <a:pt x="0" y="423"/>
                  </a:lnTo>
                  <a:lnTo>
                    <a:pt x="637" y="461"/>
                  </a:lnTo>
                  <a:lnTo>
                    <a:pt x="593" y="342"/>
                  </a:lnTo>
                  <a:lnTo>
                    <a:pt x="589" y="232"/>
                  </a:lnTo>
                  <a:lnTo>
                    <a:pt x="501" y="108"/>
                  </a:lnTo>
                  <a:lnTo>
                    <a:pt x="359" y="0"/>
                  </a:lnTo>
                </a:path>
              </a:pathLst>
            </a:cu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path path="rect">
                <a:fillToRect t="100000" r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33818" name="Freeform 12"/>
            <p:cNvSpPr>
              <a:spLocks/>
            </p:cNvSpPr>
            <p:nvPr/>
          </p:nvSpPr>
          <p:spPr bwMode="auto">
            <a:xfrm>
              <a:off x="1304" y="1661"/>
              <a:ext cx="816" cy="419"/>
            </a:xfrm>
            <a:custGeom>
              <a:avLst/>
              <a:gdLst>
                <a:gd name="T0" fmla="*/ 816 w 816"/>
                <a:gd name="T1" fmla="*/ 19 h 419"/>
                <a:gd name="T2" fmla="*/ 215 w 816"/>
                <a:gd name="T3" fmla="*/ 0 h 419"/>
                <a:gd name="T4" fmla="*/ 0 w 816"/>
                <a:gd name="T5" fmla="*/ 323 h 419"/>
                <a:gd name="T6" fmla="*/ 416 w 816"/>
                <a:gd name="T7" fmla="*/ 419 h 419"/>
                <a:gd name="T8" fmla="*/ 704 w 816"/>
                <a:gd name="T9" fmla="*/ 323 h 419"/>
                <a:gd name="T10" fmla="*/ 720 w 816"/>
                <a:gd name="T11" fmla="*/ 195 h 419"/>
                <a:gd name="T12" fmla="*/ 816 w 816"/>
                <a:gd name="T13" fmla="*/ 147 h 4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16" h="419">
                  <a:moveTo>
                    <a:pt x="816" y="19"/>
                  </a:moveTo>
                  <a:lnTo>
                    <a:pt x="215" y="0"/>
                  </a:lnTo>
                  <a:lnTo>
                    <a:pt x="0" y="323"/>
                  </a:lnTo>
                  <a:lnTo>
                    <a:pt x="416" y="419"/>
                  </a:lnTo>
                  <a:lnTo>
                    <a:pt x="704" y="323"/>
                  </a:lnTo>
                  <a:lnTo>
                    <a:pt x="720" y="195"/>
                  </a:lnTo>
                  <a:lnTo>
                    <a:pt x="816" y="147"/>
                  </a:lnTo>
                </a:path>
              </a:pathLst>
            </a:custGeom>
            <a:gradFill rotWithShape="1">
              <a:gsLst>
                <a:gs pos="0">
                  <a:srgbClr val="FF99CC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ru-RU"/>
            </a:p>
          </p:txBody>
        </p:sp>
      </p:grpSp>
      <p:sp>
        <p:nvSpPr>
          <p:cNvPr id="33796" name="Freeform 15"/>
          <p:cNvSpPr>
            <a:spLocks/>
          </p:cNvSpPr>
          <p:nvPr/>
        </p:nvSpPr>
        <p:spPr bwMode="auto">
          <a:xfrm>
            <a:off x="2286000" y="4940300"/>
            <a:ext cx="5094288" cy="3175"/>
          </a:xfrm>
          <a:custGeom>
            <a:avLst/>
            <a:gdLst>
              <a:gd name="T0" fmla="*/ 0 w 3209"/>
              <a:gd name="T1" fmla="*/ 0 h 2"/>
              <a:gd name="T2" fmla="*/ 2147483647 w 3209"/>
              <a:gd name="T3" fmla="*/ 5040313 h 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209" h="2">
                <a:moveTo>
                  <a:pt x="0" y="0"/>
                </a:moveTo>
                <a:lnTo>
                  <a:pt x="3209" y="2"/>
                </a:lnTo>
              </a:path>
            </a:pathLst>
          </a:cu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3797" name="Text Box 16"/>
          <p:cNvSpPr txBox="1">
            <a:spLocks noChangeArrowheads="1"/>
          </p:cNvSpPr>
          <p:nvPr/>
        </p:nvSpPr>
        <p:spPr bwMode="auto">
          <a:xfrm>
            <a:off x="7164388" y="4868863"/>
            <a:ext cx="4206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 dirty="0">
                <a:latin typeface="Arial" charset="0"/>
              </a:rPr>
              <a:t>E</a:t>
            </a:r>
            <a:endParaRPr lang="ru-RU" altLang="ru-RU" sz="2800" b="1" dirty="0">
              <a:latin typeface="Arial" charset="0"/>
            </a:endParaRPr>
          </a:p>
        </p:txBody>
      </p:sp>
      <p:sp>
        <p:nvSpPr>
          <p:cNvPr id="33798" name="Text Box 17"/>
          <p:cNvSpPr txBox="1">
            <a:spLocks noChangeArrowheads="1"/>
          </p:cNvSpPr>
          <p:nvPr/>
        </p:nvSpPr>
        <p:spPr bwMode="auto">
          <a:xfrm>
            <a:off x="1908175" y="4868863"/>
            <a:ext cx="441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>
                <a:latin typeface="Arial" charset="0"/>
              </a:rPr>
              <a:t>D</a:t>
            </a:r>
            <a:endParaRPr lang="ru-RU" altLang="ru-RU" sz="2800" b="1">
              <a:latin typeface="Arial" charset="0"/>
            </a:endParaRPr>
          </a:p>
        </p:txBody>
      </p:sp>
      <p:sp>
        <p:nvSpPr>
          <p:cNvPr id="33799" name="Text Box 18"/>
          <p:cNvSpPr txBox="1">
            <a:spLocks noChangeArrowheads="1"/>
          </p:cNvSpPr>
          <p:nvPr/>
        </p:nvSpPr>
        <p:spPr bwMode="auto">
          <a:xfrm>
            <a:off x="6804025" y="2133600"/>
            <a:ext cx="4016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>
                <a:latin typeface="Arial" charset="0"/>
              </a:rPr>
              <a:t>A</a:t>
            </a:r>
            <a:endParaRPr lang="ru-RU" altLang="ru-RU" sz="2800" b="1">
              <a:latin typeface="Arial" charset="0"/>
            </a:endParaRPr>
          </a:p>
        </p:txBody>
      </p:sp>
      <p:sp>
        <p:nvSpPr>
          <p:cNvPr id="265235" name="Text Box 19"/>
          <p:cNvSpPr txBox="1">
            <a:spLocks noChangeArrowheads="1"/>
          </p:cNvSpPr>
          <p:nvPr/>
        </p:nvSpPr>
        <p:spPr bwMode="auto">
          <a:xfrm>
            <a:off x="5707967" y="4000183"/>
            <a:ext cx="30488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Arial" charset="0"/>
              </a:rPr>
              <a:t>Построим </a:t>
            </a:r>
            <a:r>
              <a:rPr lang="en-US" altLang="ru-RU" sz="2400" b="1" dirty="0">
                <a:latin typeface="Arial" charset="0"/>
              </a:rPr>
              <a:t>CN II AB</a:t>
            </a:r>
            <a:endParaRPr lang="ru-RU" altLang="ru-RU" sz="2400" b="1" dirty="0">
              <a:latin typeface="Arial" charset="0"/>
            </a:endParaRPr>
          </a:p>
        </p:txBody>
      </p:sp>
      <p:sp>
        <p:nvSpPr>
          <p:cNvPr id="33801" name="Text Box 22"/>
          <p:cNvSpPr txBox="1">
            <a:spLocks noChangeArrowheads="1"/>
          </p:cNvSpPr>
          <p:nvPr/>
        </p:nvSpPr>
        <p:spPr bwMode="auto">
          <a:xfrm>
            <a:off x="2124075" y="2133600"/>
            <a:ext cx="44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>
                <a:latin typeface="Arial" charset="0"/>
              </a:rPr>
              <a:t>B</a:t>
            </a:r>
            <a:endParaRPr lang="ru-RU" altLang="ru-RU" sz="2800" b="1">
              <a:latin typeface="Arial" charset="0"/>
            </a:endParaRPr>
          </a:p>
        </p:txBody>
      </p:sp>
      <p:sp>
        <p:nvSpPr>
          <p:cNvPr id="33802" name="Line 23"/>
          <p:cNvSpPr>
            <a:spLocks noChangeShapeType="1"/>
          </p:cNvSpPr>
          <p:nvPr/>
        </p:nvSpPr>
        <p:spPr bwMode="auto">
          <a:xfrm>
            <a:off x="2411413" y="2636838"/>
            <a:ext cx="460851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3803" name="Freeform 25"/>
          <p:cNvSpPr>
            <a:spLocks/>
          </p:cNvSpPr>
          <p:nvPr/>
        </p:nvSpPr>
        <p:spPr bwMode="auto">
          <a:xfrm>
            <a:off x="1500188" y="2660015"/>
            <a:ext cx="925513" cy="2278062"/>
          </a:xfrm>
          <a:custGeom>
            <a:avLst/>
            <a:gdLst>
              <a:gd name="T0" fmla="*/ 1469252681 w 583"/>
              <a:gd name="T1" fmla="*/ 0 h 1435"/>
              <a:gd name="T2" fmla="*/ 0 w 583"/>
              <a:gd name="T3" fmla="*/ 1983361740 h 1435"/>
              <a:gd name="T4" fmla="*/ 1310481958 w 583"/>
              <a:gd name="T5" fmla="*/ 2147483647 h 1435"/>
              <a:gd name="T6" fmla="*/ 1310481958 w 583"/>
              <a:gd name="T7" fmla="*/ 2147483647 h 1435"/>
              <a:gd name="T8" fmla="*/ 1391127002 w 583"/>
              <a:gd name="T9" fmla="*/ 2147483647 h 14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83" h="1435">
                <a:moveTo>
                  <a:pt x="583" y="0"/>
                </a:moveTo>
                <a:lnTo>
                  <a:pt x="0" y="787"/>
                </a:lnTo>
                <a:lnTo>
                  <a:pt x="520" y="1435"/>
                </a:lnTo>
                <a:lnTo>
                  <a:pt x="520" y="1411"/>
                </a:lnTo>
                <a:lnTo>
                  <a:pt x="552" y="1427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3804" name="Text Box 26"/>
          <p:cNvSpPr txBox="1">
            <a:spLocks noChangeArrowheads="1"/>
          </p:cNvSpPr>
          <p:nvPr/>
        </p:nvSpPr>
        <p:spPr bwMode="auto">
          <a:xfrm>
            <a:off x="1187450" y="3429000"/>
            <a:ext cx="441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800" b="1">
                <a:latin typeface="Arial" charset="0"/>
              </a:rPr>
              <a:t>C</a:t>
            </a:r>
            <a:endParaRPr lang="ru-RU" altLang="ru-RU" sz="2800" b="1">
              <a:latin typeface="Arial" charset="0"/>
            </a:endParaRPr>
          </a:p>
        </p:txBody>
      </p:sp>
      <p:sp>
        <p:nvSpPr>
          <p:cNvPr id="265243" name="AutoShape 27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019925" y="1125538"/>
            <a:ext cx="1727200" cy="431800"/>
          </a:xfrm>
          <a:prstGeom prst="actionButtonBlank">
            <a:avLst/>
          </a:prstGeom>
          <a:gradFill rotWithShape="1">
            <a:gsLst>
              <a:gs pos="0">
                <a:schemeClr val="bg1"/>
              </a:gs>
              <a:gs pos="100000">
                <a:srgbClr val="33CCFF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dirty="0">
                <a:solidFill>
                  <a:srgbClr val="000000"/>
                </a:solidFill>
              </a:rPr>
              <a:t>Подсказка</a:t>
            </a:r>
          </a:p>
        </p:txBody>
      </p:sp>
      <p:sp>
        <p:nvSpPr>
          <p:cNvPr id="33815" name="Freeform 29"/>
          <p:cNvSpPr>
            <a:spLocks/>
          </p:cNvSpPr>
          <p:nvPr/>
        </p:nvSpPr>
        <p:spPr bwMode="auto">
          <a:xfrm>
            <a:off x="1558867" y="3909799"/>
            <a:ext cx="5306574" cy="1588"/>
          </a:xfrm>
          <a:custGeom>
            <a:avLst/>
            <a:gdLst>
              <a:gd name="T0" fmla="*/ 0 w 3696"/>
              <a:gd name="T1" fmla="*/ 0 h 1"/>
              <a:gd name="T2" fmla="*/ 3696 w 3696"/>
              <a:gd name="T3" fmla="*/ 0 h 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696" h="1">
                <a:moveTo>
                  <a:pt x="0" y="0"/>
                </a:moveTo>
                <a:lnTo>
                  <a:pt x="3696" y="0"/>
                </a:lnTo>
              </a:path>
            </a:pathLst>
          </a:custGeom>
          <a:noFill/>
          <a:ln w="571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3807" name="Text Box 31"/>
          <p:cNvSpPr txBox="1">
            <a:spLocks noChangeArrowheads="1"/>
          </p:cNvSpPr>
          <p:nvPr/>
        </p:nvSpPr>
        <p:spPr bwMode="auto">
          <a:xfrm>
            <a:off x="2252663" y="2565400"/>
            <a:ext cx="806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>
                <a:solidFill>
                  <a:srgbClr val="000000"/>
                </a:solidFill>
                <a:latin typeface="Arial" charset="0"/>
              </a:rPr>
              <a:t>140</a:t>
            </a:r>
            <a:r>
              <a:rPr lang="en-US" altLang="ru-RU" sz="2400" baseline="30000">
                <a:solidFill>
                  <a:srgbClr val="000000"/>
                </a:solidFill>
                <a:latin typeface="Arial" charset="0"/>
              </a:rPr>
              <a:t>0</a:t>
            </a:r>
            <a:endParaRPr lang="ru-RU" altLang="ru-RU" sz="2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808" name="Text Box 32"/>
          <p:cNvSpPr txBox="1">
            <a:spLocks noChangeArrowheads="1"/>
          </p:cNvSpPr>
          <p:nvPr/>
        </p:nvSpPr>
        <p:spPr bwMode="auto">
          <a:xfrm>
            <a:off x="2224723" y="4495800"/>
            <a:ext cx="806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b="1" dirty="0">
                <a:solidFill>
                  <a:srgbClr val="000000"/>
                </a:solidFill>
                <a:latin typeface="Arial" charset="0"/>
              </a:rPr>
              <a:t>130</a:t>
            </a:r>
            <a:r>
              <a:rPr lang="en-US" altLang="ru-RU" sz="2400" baseline="30000" dirty="0">
                <a:solidFill>
                  <a:srgbClr val="000000"/>
                </a:solidFill>
                <a:latin typeface="Arial" charset="0"/>
              </a:rPr>
              <a:t>0</a:t>
            </a:r>
            <a:endParaRPr lang="ru-RU" altLang="ru-RU" sz="2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49" name="Text Box 33"/>
          <p:cNvSpPr txBox="1">
            <a:spLocks noChangeArrowheads="1"/>
          </p:cNvSpPr>
          <p:nvPr/>
        </p:nvSpPr>
        <p:spPr bwMode="auto">
          <a:xfrm>
            <a:off x="2411413" y="2565400"/>
            <a:ext cx="6365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b="1" dirty="0">
                <a:solidFill>
                  <a:srgbClr val="000000"/>
                </a:solidFill>
                <a:latin typeface="Arial" charset="0"/>
              </a:rPr>
              <a:t>40</a:t>
            </a:r>
            <a:r>
              <a:rPr lang="en-US" altLang="ru-RU" sz="2400" b="1" baseline="30000" dirty="0">
                <a:solidFill>
                  <a:srgbClr val="000000"/>
                </a:solidFill>
                <a:latin typeface="Arial" charset="0"/>
              </a:rPr>
              <a:t>0</a:t>
            </a:r>
            <a:endParaRPr lang="ru-RU" altLang="ru-RU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51" name="Text Box 35"/>
          <p:cNvSpPr txBox="1">
            <a:spLocks noChangeArrowheads="1"/>
          </p:cNvSpPr>
          <p:nvPr/>
        </p:nvSpPr>
        <p:spPr bwMode="auto">
          <a:xfrm flipH="1">
            <a:off x="2344737" y="4507885"/>
            <a:ext cx="8375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2400" b="1" dirty="0" smtClean="0">
                <a:solidFill>
                  <a:srgbClr val="000000"/>
                </a:solidFill>
                <a:latin typeface="Arial" charset="0"/>
              </a:rPr>
              <a:t>50</a:t>
            </a:r>
            <a:r>
              <a:rPr lang="en-US" altLang="ru-RU" sz="2400" b="1" baseline="30000" dirty="0" smtClean="0">
                <a:solidFill>
                  <a:srgbClr val="000000"/>
                </a:solidFill>
                <a:latin typeface="Arial" charset="0"/>
              </a:rPr>
              <a:t>0</a:t>
            </a:r>
            <a:endParaRPr lang="ru-RU" altLang="ru-RU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811" name="Text Box 14"/>
          <p:cNvSpPr txBox="1">
            <a:spLocks noChangeArrowheads="1"/>
          </p:cNvSpPr>
          <p:nvPr/>
        </p:nvSpPr>
        <p:spPr bwMode="auto">
          <a:xfrm>
            <a:off x="395288" y="260350"/>
            <a:ext cx="83518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Arial" charset="0"/>
              </a:rPr>
              <a:t>На рисунке АВ </a:t>
            </a:r>
            <a:r>
              <a:rPr lang="en-US" altLang="ru-RU" sz="2400" b="1" dirty="0">
                <a:latin typeface="Arial" charset="0"/>
              </a:rPr>
              <a:t>II </a:t>
            </a:r>
            <a:r>
              <a:rPr lang="ru-RU" altLang="ru-RU" sz="2400" b="1" dirty="0">
                <a:latin typeface="Arial" charset="0"/>
              </a:rPr>
              <a:t>Е</a:t>
            </a:r>
            <a:r>
              <a:rPr lang="en-US" altLang="ru-RU" sz="2400" b="1" dirty="0">
                <a:latin typeface="Arial" charset="0"/>
              </a:rPr>
              <a:t>D</a:t>
            </a:r>
            <a:r>
              <a:rPr lang="ru-RU" altLang="ru-RU" sz="2400" b="1" dirty="0">
                <a:latin typeface="Arial" charset="0"/>
              </a:rPr>
              <a:t>.</a:t>
            </a:r>
            <a:r>
              <a:rPr lang="en-US" altLang="ru-RU" sz="2400" b="1" dirty="0">
                <a:latin typeface="Arial" charset="0"/>
              </a:rPr>
              <a:t>        C</a:t>
            </a:r>
            <a:r>
              <a:rPr lang="ru-RU" altLang="ru-RU" sz="2400" b="1" dirty="0">
                <a:latin typeface="Arial" charset="0"/>
              </a:rPr>
              <a:t>ВА = 140</a:t>
            </a:r>
            <a:r>
              <a:rPr lang="ru-RU" altLang="ru-RU" sz="2400" b="1" baseline="30000" dirty="0">
                <a:latin typeface="Arial" charset="0"/>
              </a:rPr>
              <a:t>0</a:t>
            </a:r>
            <a:r>
              <a:rPr lang="ru-RU" altLang="ru-RU" sz="2400" b="1" dirty="0">
                <a:latin typeface="Arial" charset="0"/>
              </a:rPr>
              <a:t>,      С</a:t>
            </a:r>
            <a:r>
              <a:rPr lang="en-US" altLang="ru-RU" sz="2400" b="1" dirty="0">
                <a:latin typeface="Arial" charset="0"/>
              </a:rPr>
              <a:t>DE</a:t>
            </a:r>
            <a:r>
              <a:rPr lang="ru-RU" altLang="ru-RU" sz="2400" b="1" dirty="0">
                <a:latin typeface="Arial" charset="0"/>
              </a:rPr>
              <a:t> = 130</a:t>
            </a:r>
            <a:r>
              <a:rPr lang="ru-RU" altLang="ru-RU" sz="2400" b="1" baseline="30000" dirty="0">
                <a:latin typeface="Arial" charset="0"/>
              </a:rPr>
              <a:t>0</a:t>
            </a:r>
            <a:endParaRPr lang="ru-RU" altLang="ru-RU" sz="24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 b="1" dirty="0">
                <a:latin typeface="Arial" charset="0"/>
              </a:rPr>
              <a:t>Докажите, что  ВС   С</a:t>
            </a:r>
            <a:r>
              <a:rPr lang="en-US" altLang="ru-RU" sz="2400" b="1" dirty="0">
                <a:latin typeface="Arial" charset="0"/>
              </a:rPr>
              <a:t>D</a:t>
            </a:r>
            <a:endParaRPr lang="ru-RU" altLang="ru-RU" sz="2400" b="1" dirty="0">
              <a:latin typeface="Arial" charset="0"/>
            </a:endParaRPr>
          </a:p>
        </p:txBody>
      </p:sp>
      <p:graphicFrame>
        <p:nvGraphicFramePr>
          <p:cNvPr id="33812" name="Object 37"/>
          <p:cNvGraphicFramePr>
            <a:graphicFrameLocks noChangeAspect="1"/>
          </p:cNvGraphicFramePr>
          <p:nvPr/>
        </p:nvGraphicFramePr>
        <p:xfrm>
          <a:off x="3779838" y="279400"/>
          <a:ext cx="369887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1" name="Формула" r:id="rId5" imgW="164957" imgH="152268" progId="Equation.3">
                  <p:embed/>
                </p:oleObj>
              </mc:Choice>
              <mc:Fallback>
                <p:oleObj name="Формула" r:id="rId5" imgW="164957" imgH="1522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279400"/>
                        <a:ext cx="369887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3" name="Object 38"/>
          <p:cNvGraphicFramePr>
            <a:graphicFrameLocks noChangeAspect="1"/>
          </p:cNvGraphicFramePr>
          <p:nvPr/>
        </p:nvGraphicFramePr>
        <p:xfrm>
          <a:off x="5940425" y="279400"/>
          <a:ext cx="369888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name="Формула" r:id="rId7" imgW="164957" imgH="152268" progId="Equation.3">
                  <p:embed/>
                </p:oleObj>
              </mc:Choice>
              <mc:Fallback>
                <p:oleObj name="Формула" r:id="rId7" imgW="164957" imgH="15226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279400"/>
                        <a:ext cx="369888" cy="341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14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835340"/>
              </p:ext>
            </p:extLst>
          </p:nvPr>
        </p:nvGraphicFramePr>
        <p:xfrm>
          <a:off x="3146425" y="634752"/>
          <a:ext cx="409575" cy="442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Формула" r:id="rId8" imgW="152268" imgH="164957" progId="Equation.3">
                  <p:embed/>
                </p:oleObj>
              </mc:Choice>
              <mc:Fallback>
                <p:oleObj name="Формула" r:id="rId8" imgW="152268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6425" y="634752"/>
                        <a:ext cx="409575" cy="442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763519" y="5387975"/>
                <a:ext cx="386424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smtClean="0">
                    <a:solidFill>
                      <a:srgbClr val="FF0000"/>
                    </a:solidFill>
                  </a:rPr>
                  <a:t>40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°+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𝟓𝟎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°=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𝟗𝟎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endParaRPr lang="ru-RU" sz="4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519" y="5387975"/>
                <a:ext cx="3864240" cy="707886"/>
              </a:xfrm>
              <a:prstGeom prst="rect">
                <a:avLst/>
              </a:prstGeom>
              <a:blipFill rotWithShape="1">
                <a:blip r:embed="rId10"/>
                <a:stretch>
                  <a:fillRect l="-5521" t="-15517" b="-36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865441" y="3429000"/>
            <a:ext cx="72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N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92725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-0.08976 0.134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5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08368 -0.094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5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5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243"/>
                  </p:tgtEl>
                </p:cond>
              </p:nextCondLst>
            </p:seq>
          </p:childTnLst>
        </p:cTn>
      </p:par>
    </p:tnLst>
    <p:bldLst>
      <p:bldP spid="265235" grpId="0"/>
      <p:bldP spid="33815" grpId="0" animBg="1"/>
      <p:bldP spid="265249" grpId="0"/>
      <p:bldP spid="265251" grpId="0"/>
      <p:bldP spid="265251" grpId="1"/>
      <p:bldP spid="2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1109936" y="4438355"/>
            <a:ext cx="525658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77410" y="4499828"/>
            <a:ext cx="5116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2136" y="4499828"/>
            <a:ext cx="490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/>
              <a:t>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2174" y="3716155"/>
            <a:ext cx="50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/>
              <a:t>.</a:t>
            </a:r>
            <a:endParaRPr lang="ru-RU" sz="6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742175" y="4437112"/>
            <a:ext cx="504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С</a:t>
            </a:r>
            <a:endParaRPr lang="ru-RU" sz="4000" b="1" dirty="0"/>
          </a:p>
        </p:txBody>
      </p:sp>
      <p:cxnSp>
        <p:nvCxnSpPr>
          <p:cNvPr id="6" name="Прямая соединительная линия 5"/>
          <p:cNvCxnSpPr>
            <a:endCxn id="47" idx="1"/>
          </p:cNvCxnSpPr>
          <p:nvPr/>
        </p:nvCxnSpPr>
        <p:spPr>
          <a:xfrm flipV="1">
            <a:off x="1140189" y="3040536"/>
            <a:ext cx="912783" cy="13978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6300192" y="1556792"/>
            <a:ext cx="2088232" cy="28803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34237" y="2420888"/>
            <a:ext cx="51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D</a:t>
            </a:r>
            <a:endParaRPr lang="ru-RU" sz="4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460432" y="1202849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E</a:t>
            </a:r>
            <a:endParaRPr lang="ru-RU" sz="4000" b="1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34237" y="3716156"/>
            <a:ext cx="257442" cy="8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1763688" y="4365104"/>
            <a:ext cx="72008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7164288" y="2996952"/>
            <a:ext cx="3600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7236296" y="2774831"/>
            <a:ext cx="3600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4355976" y="4223987"/>
            <a:ext cx="216024" cy="3571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4572000" y="4223987"/>
            <a:ext cx="216024" cy="3571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4" idx="0"/>
          </p:cNvCxnSpPr>
          <p:nvPr/>
        </p:nvCxnSpPr>
        <p:spPr>
          <a:xfrm flipV="1">
            <a:off x="2994203" y="1556792"/>
            <a:ext cx="5394221" cy="288032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 flipV="1">
            <a:off x="2051720" y="2996952"/>
            <a:ext cx="942483" cy="144016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2994203" y="1783503"/>
            <a:ext cx="1976168" cy="261905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463988" y="1429560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P</a:t>
            </a:r>
            <a:endParaRPr lang="ru-RU" sz="4000" b="1" dirty="0"/>
          </a:p>
        </p:txBody>
      </p:sp>
      <p:sp>
        <p:nvSpPr>
          <p:cNvPr id="44" name="Дуга 43"/>
          <p:cNvSpPr/>
          <p:nvPr/>
        </p:nvSpPr>
        <p:spPr>
          <a:xfrm rot="3487343">
            <a:off x="2348655" y="3739467"/>
            <a:ext cx="1461500" cy="1397776"/>
          </a:xfrm>
          <a:prstGeom prst="arc">
            <a:avLst>
              <a:gd name="adj1" fmla="val 16200000"/>
              <a:gd name="adj2" fmla="val 17969909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Дуга 44"/>
          <p:cNvSpPr/>
          <p:nvPr/>
        </p:nvSpPr>
        <p:spPr>
          <a:xfrm rot="12981221">
            <a:off x="7508351" y="989839"/>
            <a:ext cx="1461500" cy="1397776"/>
          </a:xfrm>
          <a:prstGeom prst="arc">
            <a:avLst>
              <a:gd name="adj1" fmla="val 16200000"/>
              <a:gd name="adj2" fmla="val 17792018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Дуга 45"/>
          <p:cNvSpPr/>
          <p:nvPr/>
        </p:nvSpPr>
        <p:spPr>
          <a:xfrm rot="17058378">
            <a:off x="2225877" y="3864687"/>
            <a:ext cx="1461500" cy="1137106"/>
          </a:xfrm>
          <a:prstGeom prst="arc">
            <a:avLst>
              <a:gd name="adj1" fmla="val 15403878"/>
              <a:gd name="adj2" fmla="val 18813236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Дуга 46"/>
          <p:cNvSpPr/>
          <p:nvPr/>
        </p:nvSpPr>
        <p:spPr>
          <a:xfrm rot="9657473">
            <a:off x="1322222" y="2471983"/>
            <a:ext cx="1461500" cy="1137106"/>
          </a:xfrm>
          <a:prstGeom prst="arc">
            <a:avLst>
              <a:gd name="adj1" fmla="val 15403878"/>
              <a:gd name="adj2" fmla="val 19176639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Дуга 47"/>
          <p:cNvSpPr/>
          <p:nvPr/>
        </p:nvSpPr>
        <p:spPr>
          <a:xfrm rot="2344982">
            <a:off x="2328813" y="3690096"/>
            <a:ext cx="1461500" cy="1397776"/>
          </a:xfrm>
          <a:prstGeom prst="arc">
            <a:avLst>
              <a:gd name="adj1" fmla="val 16068055"/>
              <a:gd name="adj2" fmla="val 1749406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Дуга 49"/>
          <p:cNvSpPr/>
          <p:nvPr/>
        </p:nvSpPr>
        <p:spPr>
          <a:xfrm rot="20228919">
            <a:off x="2263451" y="3796551"/>
            <a:ext cx="1461500" cy="1137106"/>
          </a:xfrm>
          <a:prstGeom prst="arc">
            <a:avLst>
              <a:gd name="adj1" fmla="val 15403878"/>
              <a:gd name="adj2" fmla="val 19771828"/>
            </a:avLst>
          </a:pr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V="1">
            <a:off x="2810862" y="3822794"/>
            <a:ext cx="402422" cy="265618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>
            <a:off x="3195412" y="3816394"/>
            <a:ext cx="236086" cy="398211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2958419" y="2903293"/>
            <a:ext cx="5212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?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1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4" grpId="0"/>
      <p:bldP spid="12" grpId="0"/>
      <p:bldP spid="13" grpId="0"/>
      <p:bldP spid="42" grpId="0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74" grpId="0"/>
      <p:bldP spid="7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sdelatvideo.ru.170203-50122585-815f-4f26-a1f5-a8c2379394b2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69390" cy="6858000"/>
          </a:xfrm>
        </p:spPr>
      </p:pic>
    </p:spTree>
    <p:extLst>
      <p:ext uri="{BB962C8B-B14F-4D97-AF65-F5344CB8AC3E}">
        <p14:creationId xmlns:p14="http://schemas.microsoft.com/office/powerpoint/2010/main" val="366076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398" y="-869628"/>
            <a:ext cx="10477500" cy="772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1187624" y="3068960"/>
            <a:ext cx="75608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1340024" y="4797152"/>
            <a:ext cx="756084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H="1">
            <a:off x="4993804" y="1499491"/>
            <a:ext cx="238846" cy="47378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1547664" y="1463021"/>
            <a:ext cx="6917396" cy="47742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4355976" y="1488709"/>
            <a:ext cx="1440160" cy="47486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467544" y="2292377"/>
            <a:ext cx="9293597" cy="30243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467544" y="1916832"/>
            <a:ext cx="9433049" cy="37444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3484358" y="1417269"/>
            <a:ext cx="3239498" cy="47480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3484358" y="1449642"/>
            <a:ext cx="3239498" cy="47876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2790478" y="1499491"/>
            <a:ext cx="4661842" cy="47378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947202" y="1456865"/>
            <a:ext cx="6225198" cy="47804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1340024" y="1449642"/>
            <a:ext cx="7447938" cy="47876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4800600" y="1463021"/>
            <a:ext cx="635496" cy="47742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4800600" y="1396044"/>
            <a:ext cx="707505" cy="47692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611560" y="1484784"/>
            <a:ext cx="8640960" cy="453650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4139952" y="1417269"/>
            <a:ext cx="1919431" cy="47745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4355976" y="1463021"/>
            <a:ext cx="1512168" cy="47742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flipH="1">
            <a:off x="4018962" y="1368406"/>
            <a:ext cx="2186195" cy="47692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flipH="1">
            <a:off x="755576" y="1499491"/>
            <a:ext cx="8496945" cy="47378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H="1">
            <a:off x="3044788" y="1456865"/>
            <a:ext cx="4014016" cy="47084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3044788" y="1463021"/>
            <a:ext cx="4014016" cy="47742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2591780" y="1499491"/>
            <a:ext cx="5095242" cy="47378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>
            <a:off x="2267744" y="1449642"/>
            <a:ext cx="5616624" cy="47876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Прямая соединительная линия 95"/>
          <p:cNvCxnSpPr/>
          <p:nvPr/>
        </p:nvCxnSpPr>
        <p:spPr>
          <a:xfrm>
            <a:off x="843608" y="1449642"/>
            <a:ext cx="8300392" cy="47156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971600" y="116632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Иллюзия Геринга (иллюзия веера)</a:t>
            </a:r>
          </a:p>
        </p:txBody>
      </p:sp>
      <p:cxnSp>
        <p:nvCxnSpPr>
          <p:cNvPr id="142" name="Прямая соединительная линия 141"/>
          <p:cNvCxnSpPr/>
          <p:nvPr/>
        </p:nvCxnSpPr>
        <p:spPr>
          <a:xfrm flipH="1">
            <a:off x="2591780" y="1499491"/>
            <a:ext cx="4860540" cy="46923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>
            <a:off x="611560" y="1916832"/>
            <a:ext cx="9289033" cy="40324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/>
          <p:nvPr/>
        </p:nvCxnSpPr>
        <p:spPr>
          <a:xfrm flipH="1">
            <a:off x="287523" y="2691349"/>
            <a:ext cx="9577065" cy="23042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единительная линия 120"/>
          <p:cNvCxnSpPr/>
          <p:nvPr/>
        </p:nvCxnSpPr>
        <p:spPr>
          <a:xfrm>
            <a:off x="3851920" y="1449642"/>
            <a:ext cx="2592288" cy="47876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H="1">
            <a:off x="2123728" y="1499491"/>
            <a:ext cx="5760640" cy="46923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 flipH="1">
            <a:off x="3707904" y="1396044"/>
            <a:ext cx="2736304" cy="47957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5006362" y="1484784"/>
            <a:ext cx="226288" cy="47070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05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рительные иллюзии и феномены (демонстрации) Зрительные искажения.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01" y="944475"/>
            <a:ext cx="9191501" cy="59492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63688" y="0"/>
            <a:ext cx="5544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</a:rPr>
              <a:t>Иллюзия Вундта</a:t>
            </a:r>
            <a:endParaRPr lang="ru-RU" sz="4400" b="1" dirty="0">
              <a:solidFill>
                <a:srgbClr val="0070C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0" y="2924944"/>
            <a:ext cx="903649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0" y="4725144"/>
            <a:ext cx="9036496" cy="720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48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80648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И</a:t>
            </a:r>
            <a:r>
              <a:rPr lang="ru-RU" b="1" dirty="0" smtClean="0"/>
              <a:t>спользуемые ресурсы:</a:t>
            </a:r>
          </a:p>
          <a:p>
            <a:pPr marL="342900" indent="-342900">
              <a:buFontTx/>
              <a:buAutoNum type="arabicPeriod"/>
            </a:pPr>
            <a:r>
              <a:rPr lang="en-US" dirty="0" smtClean="0">
                <a:hlinkClick r:id="rId2"/>
              </a:rPr>
              <a:t>http://obho.ru/uploads/imag</a:t>
            </a:r>
            <a:r>
              <a:rPr lang="ru-RU" dirty="0" smtClean="0"/>
              <a:t>-Картинка </a:t>
            </a:r>
            <a:r>
              <a:rPr lang="ru-RU" dirty="0"/>
              <a:t>для презентации 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www.youtube.com/watch?v=Cg25Q5qqRUQ</a:t>
            </a:r>
            <a:r>
              <a:rPr lang="ru-RU" dirty="0" smtClean="0"/>
              <a:t> физкультминутка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www.youtube.com/watch?v=WT2q9vHF3Dg</a:t>
            </a:r>
            <a:r>
              <a:rPr lang="ru-RU" dirty="0" smtClean="0"/>
              <a:t> ералаш</a:t>
            </a:r>
          </a:p>
          <a:p>
            <a:pPr>
              <a:buAutoNum type="arabicPeriod"/>
            </a:pPr>
            <a:r>
              <a:rPr lang="ru-RU" dirty="0" smtClean="0"/>
              <a:t>  Электронное приложение к книге «Уроки геометрии с применением информационных технологий. 7-9 классы. Методическое пособие с электронным приложением/ </a:t>
            </a:r>
            <a:r>
              <a:rPr lang="ru-RU" dirty="0" err="1" smtClean="0"/>
              <a:t>Е.М.Савченко</a:t>
            </a:r>
            <a:r>
              <a:rPr lang="ru-RU" dirty="0" smtClean="0"/>
              <a:t>. – 2-е изд., стереотип. – М.: «Планета», 2012.»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2599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839477" y="2282969"/>
            <a:ext cx="7188907" cy="1036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475655" y="2636912"/>
            <a:ext cx="6696744" cy="2016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639163" y="699169"/>
            <a:ext cx="3528392" cy="51125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4992" y="2386628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</a:rPr>
              <a:t>a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1185" y="4365104"/>
            <a:ext cx="708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b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2" y="184864"/>
            <a:ext cx="57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c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52592" y="2282969"/>
            <a:ext cx="391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03537" y="1479733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08104" y="137851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51259" y="219392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10205" y="326079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19615" y="296285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44834" y="389182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24175" y="407271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9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1188051" y="1340768"/>
            <a:ext cx="6696744" cy="2016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475655" y="2636912"/>
            <a:ext cx="6696744" cy="2016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639163" y="699169"/>
            <a:ext cx="3528392" cy="51125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1560" y="2636912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</a:rPr>
              <a:t>a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1185" y="4365104"/>
            <a:ext cx="708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b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2" y="184864"/>
            <a:ext cx="57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c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20" name="Дуга 19"/>
          <p:cNvSpPr/>
          <p:nvPr/>
        </p:nvSpPr>
        <p:spPr>
          <a:xfrm rot="2113819">
            <a:off x="3386660" y="3033602"/>
            <a:ext cx="1279744" cy="1625116"/>
          </a:xfrm>
          <a:prstGeom prst="arc">
            <a:avLst>
              <a:gd name="adj1" fmla="val 16200000"/>
              <a:gd name="adj2" fmla="val 1855318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12303466">
            <a:off x="4148196" y="1495527"/>
            <a:ext cx="1964157" cy="1396796"/>
          </a:xfrm>
          <a:prstGeom prst="arc">
            <a:avLst>
              <a:gd name="adj1" fmla="val 16907162"/>
              <a:gd name="adj2" fmla="val 1897694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8015021">
            <a:off x="4388040" y="1622306"/>
            <a:ext cx="1623334" cy="1070014"/>
          </a:xfrm>
          <a:prstGeom prst="arc">
            <a:avLst>
              <a:gd name="adj1" fmla="val 12564401"/>
              <a:gd name="adj2" fmla="val 21174253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уга 26"/>
          <p:cNvSpPr/>
          <p:nvPr/>
        </p:nvSpPr>
        <p:spPr>
          <a:xfrm rot="7564091" flipH="1" flipV="1">
            <a:off x="3040647" y="3359627"/>
            <a:ext cx="1771048" cy="1133524"/>
          </a:xfrm>
          <a:prstGeom prst="arc">
            <a:avLst>
              <a:gd name="adj1" fmla="val 13188005"/>
              <a:gd name="adj2" fmla="val 2151019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4252592" y="2282969"/>
            <a:ext cx="391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03537" y="1479733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08104" y="137851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51259" y="219392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10205" y="326079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19615" y="296285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44834" y="389182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24175" y="407271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05330" y="3872662"/>
            <a:ext cx="19720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/>
              <a:t>aIIb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34227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1188051" y="1340768"/>
            <a:ext cx="6696744" cy="2016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475655" y="2636912"/>
            <a:ext cx="6696744" cy="2016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639163" y="699169"/>
            <a:ext cx="3528392" cy="51125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1560" y="2636912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</a:rPr>
              <a:t>a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1185" y="4365104"/>
            <a:ext cx="708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b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2" y="184864"/>
            <a:ext cx="57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c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20" name="Дуга 19"/>
          <p:cNvSpPr/>
          <p:nvPr/>
        </p:nvSpPr>
        <p:spPr>
          <a:xfrm rot="2113819">
            <a:off x="3356363" y="3073626"/>
            <a:ext cx="1279744" cy="1625116"/>
          </a:xfrm>
          <a:prstGeom prst="arc">
            <a:avLst>
              <a:gd name="adj1" fmla="val 16200000"/>
              <a:gd name="adj2" fmla="val 1855318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12303466">
            <a:off x="4148196" y="1495527"/>
            <a:ext cx="1964157" cy="1396796"/>
          </a:xfrm>
          <a:prstGeom prst="arc">
            <a:avLst>
              <a:gd name="adj1" fmla="val 16907162"/>
              <a:gd name="adj2" fmla="val 1897694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8015021">
            <a:off x="4388040" y="1622306"/>
            <a:ext cx="1623334" cy="1070014"/>
          </a:xfrm>
          <a:prstGeom prst="arc">
            <a:avLst>
              <a:gd name="adj1" fmla="val 12564401"/>
              <a:gd name="adj2" fmla="val 21174253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уга 26"/>
          <p:cNvSpPr/>
          <p:nvPr/>
        </p:nvSpPr>
        <p:spPr>
          <a:xfrm rot="7564091" flipH="1" flipV="1">
            <a:off x="3110140" y="3357748"/>
            <a:ext cx="1651797" cy="1085442"/>
          </a:xfrm>
          <a:prstGeom prst="arc">
            <a:avLst>
              <a:gd name="adj1" fmla="val 13058616"/>
              <a:gd name="adj2" fmla="val 21510198"/>
            </a:avLst>
          </a:prstGeom>
          <a:solidFill>
            <a:srgbClr val="A7F22E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52592" y="2282969"/>
            <a:ext cx="391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27866" y="1229166"/>
            <a:ext cx="409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67034" y="1175483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41202" y="211399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10205" y="326079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89611" y="300162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61404" y="4107433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39962" y="417969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1" name="Дуга 20"/>
          <p:cNvSpPr/>
          <p:nvPr/>
        </p:nvSpPr>
        <p:spPr>
          <a:xfrm rot="2113819">
            <a:off x="4569909" y="1319873"/>
            <a:ext cx="1279744" cy="1625116"/>
          </a:xfrm>
          <a:prstGeom prst="arc">
            <a:avLst>
              <a:gd name="adj1" fmla="val 16200000"/>
              <a:gd name="adj2" fmla="val 18553183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/>
          <p:cNvSpPr/>
          <p:nvPr/>
        </p:nvSpPr>
        <p:spPr>
          <a:xfrm rot="12303466">
            <a:off x="2944091" y="3227133"/>
            <a:ext cx="1964157" cy="1396796"/>
          </a:xfrm>
          <a:prstGeom prst="arc">
            <a:avLst>
              <a:gd name="adj1" fmla="val 16907162"/>
              <a:gd name="adj2" fmla="val 1897694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уга 24"/>
          <p:cNvSpPr/>
          <p:nvPr/>
        </p:nvSpPr>
        <p:spPr>
          <a:xfrm rot="8015021">
            <a:off x="3149076" y="3337267"/>
            <a:ext cx="1623334" cy="1176527"/>
          </a:xfrm>
          <a:prstGeom prst="arc">
            <a:avLst>
              <a:gd name="adj1" fmla="val 12564401"/>
              <a:gd name="adj2" fmla="val 21174253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6" name="Дуга 25"/>
          <p:cNvSpPr/>
          <p:nvPr/>
        </p:nvSpPr>
        <p:spPr>
          <a:xfrm rot="7564091" flipH="1" flipV="1">
            <a:off x="4351627" y="1589710"/>
            <a:ext cx="1651797" cy="1085442"/>
          </a:xfrm>
          <a:prstGeom prst="arc">
            <a:avLst>
              <a:gd name="adj1" fmla="val 13058616"/>
              <a:gd name="adj2" fmla="val 21510198"/>
            </a:avLst>
          </a:prstGeom>
          <a:solidFill>
            <a:srgbClr val="A7F22E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5930058" y="4089117"/>
            <a:ext cx="18982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/>
              <a:t>aIIb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16920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1" grpId="0" animBg="1"/>
      <p:bldP spid="21" grpId="1" animBg="1"/>
      <p:bldP spid="22" grpId="0" animBg="1"/>
      <p:bldP spid="22" grpId="1" animBg="1"/>
      <p:bldP spid="25" grpId="0" animBg="1"/>
      <p:bldP spid="25" grpId="1" animBg="1"/>
      <p:bldP spid="26" grpId="0" animBg="1"/>
      <p:bldP spid="26" grpId="1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1188051" y="1340768"/>
            <a:ext cx="6696744" cy="2016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475655" y="2636912"/>
            <a:ext cx="6696744" cy="2016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639163" y="699169"/>
            <a:ext cx="3528392" cy="51125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1560" y="2636912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70C0"/>
                </a:solidFill>
              </a:rPr>
              <a:t>a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1185" y="4365104"/>
            <a:ext cx="708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70C0"/>
                </a:solidFill>
              </a:rPr>
              <a:t>b</a:t>
            </a:r>
            <a:endParaRPr lang="ru-RU" sz="48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2" y="184864"/>
            <a:ext cx="57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c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20" name="Дуга 19"/>
          <p:cNvSpPr/>
          <p:nvPr/>
        </p:nvSpPr>
        <p:spPr>
          <a:xfrm rot="2113819">
            <a:off x="3356363" y="3073626"/>
            <a:ext cx="1279744" cy="1625116"/>
          </a:xfrm>
          <a:prstGeom prst="arc">
            <a:avLst>
              <a:gd name="adj1" fmla="val 16200000"/>
              <a:gd name="adj2" fmla="val 1855318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12303466">
            <a:off x="4148196" y="1495527"/>
            <a:ext cx="1964157" cy="1396796"/>
          </a:xfrm>
          <a:prstGeom prst="arc">
            <a:avLst>
              <a:gd name="adj1" fmla="val 16907162"/>
              <a:gd name="adj2" fmla="val 1897694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8015021">
            <a:off x="4388040" y="1622306"/>
            <a:ext cx="1623334" cy="1070014"/>
          </a:xfrm>
          <a:prstGeom prst="arc">
            <a:avLst>
              <a:gd name="adj1" fmla="val 12564401"/>
              <a:gd name="adj2" fmla="val 21174253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уга 26"/>
          <p:cNvSpPr/>
          <p:nvPr/>
        </p:nvSpPr>
        <p:spPr>
          <a:xfrm rot="7564091" flipH="1" flipV="1">
            <a:off x="3110140" y="3357748"/>
            <a:ext cx="1651797" cy="1085442"/>
          </a:xfrm>
          <a:prstGeom prst="arc">
            <a:avLst>
              <a:gd name="adj1" fmla="val 13058616"/>
              <a:gd name="adj2" fmla="val 21510198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4252592" y="2282969"/>
            <a:ext cx="391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77020" y="1406110"/>
            <a:ext cx="409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50813" y="1383627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41202" y="211399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10205" y="326079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89611" y="300162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62269" y="3886184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10176" y="4012743"/>
            <a:ext cx="380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30058" y="4089117"/>
            <a:ext cx="18982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/>
              <a:t>aIIb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146208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reeform 3"/>
          <p:cNvSpPr>
            <a:spLocks/>
          </p:cNvSpPr>
          <p:nvPr/>
        </p:nvSpPr>
        <p:spPr bwMode="auto">
          <a:xfrm>
            <a:off x="1431218" y="3048000"/>
            <a:ext cx="6540500" cy="45719"/>
          </a:xfrm>
          <a:custGeom>
            <a:avLst/>
            <a:gdLst>
              <a:gd name="T0" fmla="*/ 0 w 4120"/>
              <a:gd name="T1" fmla="*/ 2147483647 h 1792"/>
              <a:gd name="T2" fmla="*/ 2147483647 w 4120"/>
              <a:gd name="T3" fmla="*/ 0 h 179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4120" h="1792">
                <a:moveTo>
                  <a:pt x="0" y="1792"/>
                </a:moveTo>
                <a:lnTo>
                  <a:pt x="4120" y="0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grpSp>
        <p:nvGrpSpPr>
          <p:cNvPr id="19459" name="Group 4"/>
          <p:cNvGrpSpPr>
            <a:grpSpLocks/>
          </p:cNvGrpSpPr>
          <p:nvPr/>
        </p:nvGrpSpPr>
        <p:grpSpPr bwMode="auto">
          <a:xfrm rot="-9260881">
            <a:off x="25400" y="4462463"/>
            <a:ext cx="1439863" cy="3173412"/>
            <a:chOff x="746" y="796"/>
            <a:chExt cx="903" cy="1999"/>
          </a:xfrm>
        </p:grpSpPr>
        <p:sp>
          <p:nvSpPr>
            <p:cNvPr id="19469" name="Freeform 5"/>
            <p:cNvSpPr>
              <a:spLocks/>
            </p:cNvSpPr>
            <p:nvPr/>
          </p:nvSpPr>
          <p:spPr bwMode="auto">
            <a:xfrm rot="78698">
              <a:off x="801" y="796"/>
              <a:ext cx="848" cy="1909"/>
            </a:xfrm>
            <a:custGeom>
              <a:avLst/>
              <a:gdLst>
                <a:gd name="T0" fmla="*/ 0 w 1252"/>
                <a:gd name="T1" fmla="*/ 34 h 3125"/>
                <a:gd name="T2" fmla="*/ 104 w 1252"/>
                <a:gd name="T3" fmla="*/ 0 h 3125"/>
                <a:gd name="T4" fmla="*/ 541 w 1252"/>
                <a:gd name="T5" fmla="*/ 948 h 3125"/>
                <a:gd name="T6" fmla="*/ 574 w 1252"/>
                <a:gd name="T7" fmla="*/ 1166 h 3125"/>
                <a:gd name="T8" fmla="*/ 437 w 1252"/>
                <a:gd name="T9" fmla="*/ 982 h 3125"/>
                <a:gd name="T10" fmla="*/ 0 w 1252"/>
                <a:gd name="T11" fmla="*/ 34 h 31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52" h="3125">
                  <a:moveTo>
                    <a:pt x="0" y="90"/>
                  </a:moveTo>
                  <a:lnTo>
                    <a:pt x="227" y="0"/>
                  </a:lnTo>
                  <a:lnTo>
                    <a:pt x="1179" y="2540"/>
                  </a:lnTo>
                  <a:lnTo>
                    <a:pt x="1252" y="3125"/>
                  </a:lnTo>
                  <a:lnTo>
                    <a:pt x="952" y="2630"/>
                  </a:lnTo>
                  <a:lnTo>
                    <a:pt x="0" y="9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7814" name="Freeform 6"/>
            <p:cNvSpPr>
              <a:spLocks/>
            </p:cNvSpPr>
            <p:nvPr/>
          </p:nvSpPr>
          <p:spPr bwMode="auto">
            <a:xfrm rot="78698">
              <a:off x="1431" y="2357"/>
              <a:ext cx="214" cy="371"/>
            </a:xfrm>
            <a:custGeom>
              <a:avLst/>
              <a:gdLst>
                <a:gd name="T0" fmla="*/ 316 w 316"/>
                <a:gd name="T1" fmla="*/ 608 h 608"/>
                <a:gd name="T2" fmla="*/ 227 w 316"/>
                <a:gd name="T3" fmla="*/ 0 h 608"/>
                <a:gd name="T4" fmla="*/ 0 w 316"/>
                <a:gd name="T5" fmla="*/ 90 h 608"/>
                <a:gd name="T6" fmla="*/ 316 w 316"/>
                <a:gd name="T7" fmla="*/ 608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6" h="608">
                  <a:moveTo>
                    <a:pt x="316" y="608"/>
                  </a:moveTo>
                  <a:lnTo>
                    <a:pt x="227" y="0"/>
                  </a:lnTo>
                  <a:lnTo>
                    <a:pt x="0" y="90"/>
                  </a:lnTo>
                  <a:lnTo>
                    <a:pt x="316" y="608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bg1"/>
                      </a:gs>
                      <a:gs pos="50000">
                        <a:srgbClr val="FF9900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471" name="Freeform 7"/>
            <p:cNvSpPr>
              <a:spLocks/>
            </p:cNvSpPr>
            <p:nvPr/>
          </p:nvSpPr>
          <p:spPr bwMode="auto">
            <a:xfrm rot="78698">
              <a:off x="1554" y="2578"/>
              <a:ext cx="82" cy="141"/>
            </a:xfrm>
            <a:custGeom>
              <a:avLst/>
              <a:gdLst>
                <a:gd name="T0" fmla="*/ 39 w 121"/>
                <a:gd name="T1" fmla="*/ 0 h 230"/>
                <a:gd name="T2" fmla="*/ 0 w 121"/>
                <a:gd name="T3" fmla="*/ 9 h 230"/>
                <a:gd name="T4" fmla="*/ 56 w 121"/>
                <a:gd name="T5" fmla="*/ 86 h 230"/>
                <a:gd name="T6" fmla="*/ 39 w 121"/>
                <a:gd name="T7" fmla="*/ 0 h 2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" h="230">
                  <a:moveTo>
                    <a:pt x="85" y="0"/>
                  </a:moveTo>
                  <a:lnTo>
                    <a:pt x="0" y="25"/>
                  </a:lnTo>
                  <a:lnTo>
                    <a:pt x="121" y="230"/>
                  </a:lnTo>
                  <a:lnTo>
                    <a:pt x="85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9472" name="Group 8"/>
            <p:cNvGrpSpPr>
              <a:grpSpLocks/>
            </p:cNvGrpSpPr>
            <p:nvPr/>
          </p:nvGrpSpPr>
          <p:grpSpPr bwMode="auto">
            <a:xfrm>
              <a:off x="746" y="807"/>
              <a:ext cx="864" cy="1988"/>
              <a:chOff x="738" y="806"/>
              <a:chExt cx="864" cy="1988"/>
            </a:xfrm>
          </p:grpSpPr>
          <p:sp>
            <p:nvSpPr>
              <p:cNvPr id="19473" name="Freeform 9"/>
              <p:cNvSpPr>
                <a:spLocks/>
              </p:cNvSpPr>
              <p:nvPr/>
            </p:nvSpPr>
            <p:spPr bwMode="auto">
              <a:xfrm rot="78698">
                <a:off x="861" y="806"/>
                <a:ext cx="741" cy="1595"/>
              </a:xfrm>
              <a:custGeom>
                <a:avLst/>
                <a:gdLst>
                  <a:gd name="T0" fmla="*/ 398 w 1094"/>
                  <a:gd name="T1" fmla="*/ 974 h 2612"/>
                  <a:gd name="T2" fmla="*/ 502 w 1094"/>
                  <a:gd name="T3" fmla="*/ 940 h 2612"/>
                  <a:gd name="T4" fmla="*/ 466 w 1094"/>
                  <a:gd name="T5" fmla="*/ 953 h 2612"/>
                  <a:gd name="T6" fmla="*/ 39 w 1094"/>
                  <a:gd name="T7" fmla="*/ 0 h 2612"/>
                  <a:gd name="T8" fmla="*/ 0 w 1094"/>
                  <a:gd name="T9" fmla="*/ 11 h 2612"/>
                  <a:gd name="T10" fmla="*/ 431 w 1094"/>
                  <a:gd name="T11" fmla="*/ 964 h 26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94" h="2612">
                    <a:moveTo>
                      <a:pt x="867" y="2612"/>
                    </a:moveTo>
                    <a:lnTo>
                      <a:pt x="1094" y="2522"/>
                    </a:lnTo>
                    <a:lnTo>
                      <a:pt x="1016" y="2554"/>
                    </a:lnTo>
                    <a:lnTo>
                      <a:pt x="84" y="0"/>
                    </a:lnTo>
                    <a:lnTo>
                      <a:pt x="0" y="30"/>
                    </a:lnTo>
                    <a:lnTo>
                      <a:pt x="940" y="2584"/>
                    </a:ln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19474" name="Group 10"/>
              <p:cNvGrpSpPr>
                <a:grpSpLocks/>
              </p:cNvGrpSpPr>
              <p:nvPr/>
            </p:nvGrpSpPr>
            <p:grpSpPr bwMode="auto">
              <a:xfrm rot="78698">
                <a:off x="738" y="936"/>
                <a:ext cx="382" cy="1858"/>
                <a:chOff x="1292" y="1570"/>
                <a:chExt cx="363" cy="1905"/>
              </a:xfrm>
            </p:grpSpPr>
            <p:sp>
              <p:nvSpPr>
                <p:cNvPr id="19475" name="Freeform 11"/>
                <p:cNvSpPr>
                  <a:spLocks/>
                </p:cNvSpPr>
                <p:nvPr/>
              </p:nvSpPr>
              <p:spPr bwMode="auto">
                <a:xfrm>
                  <a:off x="1292" y="1616"/>
                  <a:ext cx="227" cy="1859"/>
                </a:xfrm>
                <a:custGeom>
                  <a:avLst/>
                  <a:gdLst>
                    <a:gd name="T0" fmla="*/ 227 w 227"/>
                    <a:gd name="T1" fmla="*/ 136 h 1859"/>
                    <a:gd name="T2" fmla="*/ 0 w 227"/>
                    <a:gd name="T3" fmla="*/ 1859 h 1859"/>
                    <a:gd name="T4" fmla="*/ 0 w 227"/>
                    <a:gd name="T5" fmla="*/ 1633 h 1859"/>
                    <a:gd name="T6" fmla="*/ 137 w 227"/>
                    <a:gd name="T7" fmla="*/ 0 h 185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7" h="1859">
                      <a:moveTo>
                        <a:pt x="227" y="136"/>
                      </a:moveTo>
                      <a:lnTo>
                        <a:pt x="0" y="1859"/>
                      </a:lnTo>
                      <a:lnTo>
                        <a:pt x="0" y="1633"/>
                      </a:lnTo>
                      <a:lnTo>
                        <a:pt x="137" y="0"/>
                      </a:lnTo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9476" name="Oval 12"/>
                <p:cNvSpPr>
                  <a:spLocks noChangeArrowheads="1"/>
                </p:cNvSpPr>
                <p:nvPr/>
              </p:nvSpPr>
              <p:spPr bwMode="auto">
                <a:xfrm>
                  <a:off x="1383" y="1570"/>
                  <a:ext cx="272" cy="272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itchFamily="2" charset="2"/>
                    <a:buBlip>
                      <a:blip r:embed="rId2"/>
                    </a:buBlip>
                    <a:defRPr sz="3200"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</p:grpSp>
        </p:grpSp>
      </p:grpSp>
      <p:sp>
        <p:nvSpPr>
          <p:cNvPr id="247829" name="Text Box 21"/>
          <p:cNvSpPr txBox="1">
            <a:spLocks noChangeArrowheads="1"/>
          </p:cNvSpPr>
          <p:nvPr/>
        </p:nvSpPr>
        <p:spPr bwMode="auto">
          <a:xfrm>
            <a:off x="4209025" y="718333"/>
            <a:ext cx="60785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ru-RU" sz="6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</a:t>
            </a:r>
            <a:endParaRPr lang="ru-RU" altLang="ru-RU" sz="6600" b="1" i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47833" name="Freeform 25"/>
          <p:cNvSpPr>
            <a:spLocks/>
          </p:cNvSpPr>
          <p:nvPr/>
        </p:nvSpPr>
        <p:spPr bwMode="auto">
          <a:xfrm>
            <a:off x="4966370" y="783168"/>
            <a:ext cx="45719" cy="4824065"/>
          </a:xfrm>
          <a:custGeom>
            <a:avLst/>
            <a:gdLst>
              <a:gd name="T0" fmla="*/ 0 w 1584"/>
              <a:gd name="T1" fmla="*/ 0 h 3736"/>
              <a:gd name="T2" fmla="*/ 2147483647 w 1584"/>
              <a:gd name="T3" fmla="*/ 2147483647 h 373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584" h="3736">
                <a:moveTo>
                  <a:pt x="0" y="0"/>
                </a:moveTo>
                <a:lnTo>
                  <a:pt x="1584" y="3736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47841" name="Freeform 33"/>
          <p:cNvSpPr>
            <a:spLocks/>
          </p:cNvSpPr>
          <p:nvPr/>
        </p:nvSpPr>
        <p:spPr bwMode="auto">
          <a:xfrm>
            <a:off x="2516758" y="742310"/>
            <a:ext cx="45719" cy="4864923"/>
          </a:xfrm>
          <a:custGeom>
            <a:avLst/>
            <a:gdLst>
              <a:gd name="T0" fmla="*/ 0 w 1632"/>
              <a:gd name="T1" fmla="*/ 0 h 3848"/>
              <a:gd name="T2" fmla="*/ 2147483647 w 1632"/>
              <a:gd name="T3" fmla="*/ 2147483647 h 384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632" h="3848">
                <a:moveTo>
                  <a:pt x="0" y="0"/>
                </a:moveTo>
                <a:lnTo>
                  <a:pt x="1632" y="3848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47842" name="Freeform 34"/>
          <p:cNvSpPr>
            <a:spLocks/>
          </p:cNvSpPr>
          <p:nvPr/>
        </p:nvSpPr>
        <p:spPr bwMode="auto">
          <a:xfrm rot="1365487">
            <a:off x="4962852" y="2489935"/>
            <a:ext cx="585113" cy="460611"/>
          </a:xfrm>
          <a:custGeom>
            <a:avLst/>
            <a:gdLst>
              <a:gd name="T0" fmla="*/ 0 w 272"/>
              <a:gd name="T1" fmla="*/ 226814063 h 226"/>
              <a:gd name="T2" fmla="*/ 458668438 w 272"/>
              <a:gd name="T3" fmla="*/ 0 h 226"/>
              <a:gd name="T4" fmla="*/ 685482500 w 272"/>
              <a:gd name="T5" fmla="*/ 569555313 h 2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226">
                <a:moveTo>
                  <a:pt x="0" y="90"/>
                </a:moveTo>
                <a:lnTo>
                  <a:pt x="182" y="0"/>
                </a:lnTo>
                <a:lnTo>
                  <a:pt x="272" y="226"/>
                </a:ln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47844" name="Text Box 36"/>
          <p:cNvSpPr txBox="1">
            <a:spLocks noChangeArrowheads="1"/>
          </p:cNvSpPr>
          <p:nvPr/>
        </p:nvSpPr>
        <p:spPr bwMode="auto">
          <a:xfrm>
            <a:off x="1835150" y="765175"/>
            <a:ext cx="60785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ru-RU" sz="66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b</a:t>
            </a:r>
            <a:endParaRPr lang="ru-RU" altLang="ru-RU" sz="6600" b="1" i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47845" name="Text Box 37"/>
          <p:cNvSpPr txBox="1">
            <a:spLocks noChangeArrowheads="1"/>
          </p:cNvSpPr>
          <p:nvPr/>
        </p:nvSpPr>
        <p:spPr bwMode="auto">
          <a:xfrm>
            <a:off x="7532902" y="1962863"/>
            <a:ext cx="559769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ru-RU" sz="6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</a:t>
            </a:r>
            <a:endParaRPr lang="ru-RU" altLang="ru-RU" sz="6600" b="1" i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47846" name="Text Box 38"/>
          <p:cNvSpPr txBox="1">
            <a:spLocks noChangeArrowheads="1"/>
          </p:cNvSpPr>
          <p:nvPr/>
        </p:nvSpPr>
        <p:spPr bwMode="auto">
          <a:xfrm>
            <a:off x="6311623" y="319355"/>
            <a:ext cx="189507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95000"/>
              <a:buFont typeface="Wingdings" pitchFamily="2" charset="2"/>
              <a:buChar char="w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ru-RU" sz="8000" b="1" dirty="0" err="1" smtClean="0">
                <a:solidFill>
                  <a:srgbClr val="000066"/>
                </a:solidFill>
                <a:latin typeface="Times New Roman" pitchFamily="18" charset="0"/>
              </a:rPr>
              <a:t>a</a:t>
            </a:r>
            <a:r>
              <a:rPr lang="en-US" altLang="ru-RU" sz="8000" b="1" dirty="0" err="1" smtClean="0">
                <a:solidFill>
                  <a:srgbClr val="000066"/>
                </a:solidFill>
                <a:latin typeface="Arial" charset="0"/>
              </a:rPr>
              <a:t>IIb</a:t>
            </a:r>
            <a:endParaRPr lang="ru-RU" altLang="ru-RU" sz="8000" b="1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20" name="Freeform 34"/>
          <p:cNvSpPr>
            <a:spLocks/>
          </p:cNvSpPr>
          <p:nvPr/>
        </p:nvSpPr>
        <p:spPr bwMode="auto">
          <a:xfrm rot="1365487">
            <a:off x="4962851" y="2489935"/>
            <a:ext cx="585113" cy="460611"/>
          </a:xfrm>
          <a:custGeom>
            <a:avLst/>
            <a:gdLst>
              <a:gd name="T0" fmla="*/ 0 w 272"/>
              <a:gd name="T1" fmla="*/ 226814063 h 226"/>
              <a:gd name="T2" fmla="*/ 458668438 w 272"/>
              <a:gd name="T3" fmla="*/ 0 h 226"/>
              <a:gd name="T4" fmla="*/ 685482500 w 272"/>
              <a:gd name="T5" fmla="*/ 569555313 h 2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226">
                <a:moveTo>
                  <a:pt x="0" y="90"/>
                </a:moveTo>
                <a:lnTo>
                  <a:pt x="182" y="0"/>
                </a:lnTo>
                <a:lnTo>
                  <a:pt x="272" y="226"/>
                </a:ln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21" name="Freeform 35"/>
          <p:cNvSpPr>
            <a:spLocks/>
          </p:cNvSpPr>
          <p:nvPr/>
        </p:nvSpPr>
        <p:spPr bwMode="auto">
          <a:xfrm rot="1357201">
            <a:off x="2567040" y="2560516"/>
            <a:ext cx="517839" cy="401116"/>
          </a:xfrm>
          <a:custGeom>
            <a:avLst/>
            <a:gdLst>
              <a:gd name="T0" fmla="*/ 0 w 272"/>
              <a:gd name="T1" fmla="*/ 226814063 h 226"/>
              <a:gd name="T2" fmla="*/ 458668438 w 272"/>
              <a:gd name="T3" fmla="*/ 0 h 226"/>
              <a:gd name="T4" fmla="*/ 685482500 w 272"/>
              <a:gd name="T5" fmla="*/ 569555313 h 22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72" h="226">
                <a:moveTo>
                  <a:pt x="0" y="90"/>
                </a:moveTo>
                <a:lnTo>
                  <a:pt x="182" y="0"/>
                </a:lnTo>
                <a:lnTo>
                  <a:pt x="272" y="226"/>
                </a:ln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99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478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4783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2478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478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1188051" y="1340768"/>
            <a:ext cx="6696744" cy="2016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475655" y="2636912"/>
            <a:ext cx="6696744" cy="2016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639163" y="699169"/>
            <a:ext cx="3528392" cy="51125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1560" y="2636912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a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1185" y="4365104"/>
            <a:ext cx="708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b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2" y="184864"/>
            <a:ext cx="57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c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20" name="Дуга 19"/>
          <p:cNvSpPr/>
          <p:nvPr/>
        </p:nvSpPr>
        <p:spPr>
          <a:xfrm rot="2113819">
            <a:off x="3386660" y="3033602"/>
            <a:ext cx="1279744" cy="1625116"/>
          </a:xfrm>
          <a:prstGeom prst="arc">
            <a:avLst>
              <a:gd name="adj1" fmla="val 16200000"/>
              <a:gd name="adj2" fmla="val 1855318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12303466">
            <a:off x="4148196" y="1495527"/>
            <a:ext cx="1964157" cy="1396796"/>
          </a:xfrm>
          <a:prstGeom prst="arc">
            <a:avLst>
              <a:gd name="adj1" fmla="val 16907162"/>
              <a:gd name="adj2" fmla="val 1897694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8015021">
            <a:off x="4388040" y="1622306"/>
            <a:ext cx="1623334" cy="1070014"/>
          </a:xfrm>
          <a:prstGeom prst="arc">
            <a:avLst>
              <a:gd name="adj1" fmla="val 12564401"/>
              <a:gd name="adj2" fmla="val 21174253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уга 26"/>
          <p:cNvSpPr/>
          <p:nvPr/>
        </p:nvSpPr>
        <p:spPr>
          <a:xfrm rot="7564091" flipH="1" flipV="1">
            <a:off x="3040647" y="3359627"/>
            <a:ext cx="1771048" cy="1133524"/>
          </a:xfrm>
          <a:prstGeom prst="arc">
            <a:avLst>
              <a:gd name="adj1" fmla="val 13188005"/>
              <a:gd name="adj2" fmla="val 21510198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4252592" y="2282969"/>
            <a:ext cx="391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03537" y="1479733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08104" y="137851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51259" y="219392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10205" y="326079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19615" y="296285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944834" y="389182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24175" y="407271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175" y="332656"/>
            <a:ext cx="19720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 smtClean="0"/>
              <a:t>aIIb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360345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7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 flipV="1">
            <a:off x="1188051" y="1340768"/>
            <a:ext cx="6696744" cy="2016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475655" y="2636912"/>
            <a:ext cx="6696744" cy="2016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2639163" y="699169"/>
            <a:ext cx="3528392" cy="511256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1560" y="2636912"/>
            <a:ext cx="648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a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21185" y="4365104"/>
            <a:ext cx="708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b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2" y="184864"/>
            <a:ext cx="579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c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20" name="Дуга 19"/>
          <p:cNvSpPr/>
          <p:nvPr/>
        </p:nvSpPr>
        <p:spPr>
          <a:xfrm rot="2113819">
            <a:off x="3356363" y="3073626"/>
            <a:ext cx="1279744" cy="1625116"/>
          </a:xfrm>
          <a:prstGeom prst="arc">
            <a:avLst>
              <a:gd name="adj1" fmla="val 16200000"/>
              <a:gd name="adj2" fmla="val 1855318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12303466">
            <a:off x="4148196" y="1495527"/>
            <a:ext cx="1964157" cy="1396796"/>
          </a:xfrm>
          <a:prstGeom prst="arc">
            <a:avLst>
              <a:gd name="adj1" fmla="val 16907162"/>
              <a:gd name="adj2" fmla="val 1897694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уга 23"/>
          <p:cNvSpPr/>
          <p:nvPr/>
        </p:nvSpPr>
        <p:spPr>
          <a:xfrm rot="8015021">
            <a:off x="4388040" y="1622306"/>
            <a:ext cx="1623334" cy="1070014"/>
          </a:xfrm>
          <a:prstGeom prst="arc">
            <a:avLst>
              <a:gd name="adj1" fmla="val 12564401"/>
              <a:gd name="adj2" fmla="val 21174253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Дуга 26"/>
          <p:cNvSpPr/>
          <p:nvPr/>
        </p:nvSpPr>
        <p:spPr>
          <a:xfrm rot="7564091" flipH="1" flipV="1">
            <a:off x="3110140" y="3357748"/>
            <a:ext cx="1651797" cy="1085442"/>
          </a:xfrm>
          <a:prstGeom prst="arc">
            <a:avLst>
              <a:gd name="adj1" fmla="val 13058616"/>
              <a:gd name="adj2" fmla="val 21510198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4252592" y="2282969"/>
            <a:ext cx="391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1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27866" y="1229166"/>
            <a:ext cx="409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2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67034" y="1175483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41202" y="211399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4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10205" y="3260795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5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489611" y="300162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6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61404" y="4107433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7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39962" y="4179696"/>
            <a:ext cx="4860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8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21" name="Дуга 20"/>
          <p:cNvSpPr/>
          <p:nvPr/>
        </p:nvSpPr>
        <p:spPr>
          <a:xfrm rot="2113819">
            <a:off x="4633001" y="1268692"/>
            <a:ext cx="1279744" cy="1625116"/>
          </a:xfrm>
          <a:prstGeom prst="arc">
            <a:avLst>
              <a:gd name="adj1" fmla="val 16200000"/>
              <a:gd name="adj2" fmla="val 18553183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/>
          <p:cNvSpPr/>
          <p:nvPr/>
        </p:nvSpPr>
        <p:spPr>
          <a:xfrm rot="12303466">
            <a:off x="2944091" y="3227133"/>
            <a:ext cx="1964157" cy="1396796"/>
          </a:xfrm>
          <a:prstGeom prst="arc">
            <a:avLst>
              <a:gd name="adj1" fmla="val 16907162"/>
              <a:gd name="adj2" fmla="val 18976940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уга 24"/>
          <p:cNvSpPr/>
          <p:nvPr/>
        </p:nvSpPr>
        <p:spPr>
          <a:xfrm rot="8015021">
            <a:off x="3146052" y="3345014"/>
            <a:ext cx="1623334" cy="1176527"/>
          </a:xfrm>
          <a:prstGeom prst="arc">
            <a:avLst>
              <a:gd name="adj1" fmla="val 12564401"/>
              <a:gd name="adj2" fmla="val 21174253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Дуга 25"/>
          <p:cNvSpPr/>
          <p:nvPr/>
        </p:nvSpPr>
        <p:spPr>
          <a:xfrm rot="7564091" flipH="1" flipV="1">
            <a:off x="4351627" y="1589710"/>
            <a:ext cx="1651797" cy="1085442"/>
          </a:xfrm>
          <a:prstGeom prst="arc">
            <a:avLst>
              <a:gd name="adj1" fmla="val 13058616"/>
              <a:gd name="adj2" fmla="val 21510198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259632" y="386680"/>
            <a:ext cx="18982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err="1"/>
              <a:t>aIIb</a:t>
            </a:r>
            <a:endParaRPr lang="ru-RU" sz="8000" b="1" dirty="0"/>
          </a:p>
        </p:txBody>
      </p:sp>
    </p:spTree>
    <p:extLst>
      <p:ext uri="{BB962C8B-B14F-4D97-AF65-F5344CB8AC3E}">
        <p14:creationId xmlns:p14="http://schemas.microsoft.com/office/powerpoint/2010/main" val="377405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7" grpId="0" animBg="1"/>
      <p:bldP spid="21" grpId="0" animBg="1"/>
      <p:bldP spid="22" grpId="0" animBg="1"/>
      <p:bldP spid="25" grpId="0" animBg="1"/>
      <p:bldP spid="26" grpId="0" animBg="1"/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оседство">
    <a:dk1>
      <a:srgbClr val="2F2B20"/>
    </a:dk1>
    <a:lt1>
      <a:srgbClr val="FFFFFF"/>
    </a:lt1>
    <a:dk2>
      <a:srgbClr val="675E47"/>
    </a:dk2>
    <a:lt2>
      <a:srgbClr val="DFDCB7"/>
    </a:lt2>
    <a:accent1>
      <a:srgbClr val="A9A57C"/>
    </a:accent1>
    <a:accent2>
      <a:srgbClr val="9CBEBD"/>
    </a:accent2>
    <a:accent3>
      <a:srgbClr val="D2CB6C"/>
    </a:accent3>
    <a:accent4>
      <a:srgbClr val="95A39D"/>
    </a:accent4>
    <a:accent5>
      <a:srgbClr val="C89F5D"/>
    </a:accent5>
    <a:accent6>
      <a:srgbClr val="B1A089"/>
    </a:accent6>
    <a:hlink>
      <a:srgbClr val="D25814"/>
    </a:hlink>
    <a:folHlink>
      <a:srgbClr val="849A0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837</TotalTime>
  <Words>410</Words>
  <Application>Microsoft Office PowerPoint</Application>
  <PresentationFormat>Экран (4:3)</PresentationFormat>
  <Paragraphs>219</Paragraphs>
  <Slides>22</Slides>
  <Notes>3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Воздушный поток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74</cp:revision>
  <dcterms:created xsi:type="dcterms:W3CDTF">2017-01-31T18:36:58Z</dcterms:created>
  <dcterms:modified xsi:type="dcterms:W3CDTF">2017-09-09T15:52:19Z</dcterms:modified>
</cp:coreProperties>
</file>