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60" r:id="rId3"/>
    <p:sldId id="258" r:id="rId4"/>
    <p:sldId id="261" r:id="rId5"/>
    <p:sldId id="271" r:id="rId6"/>
    <p:sldId id="262" r:id="rId7"/>
    <p:sldId id="268" r:id="rId8"/>
    <p:sldId id="270" r:id="rId9"/>
    <p:sldId id="274" r:id="rId10"/>
    <p:sldId id="276" r:id="rId11"/>
    <p:sldId id="278" r:id="rId12"/>
    <p:sldId id="281" r:id="rId13"/>
    <p:sldId id="269" r:id="rId14"/>
    <p:sldId id="280" r:id="rId15"/>
    <p:sldId id="283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713640134480204E-2"/>
          <c:y val="1.8518518518518519E-3"/>
          <c:w val="0.61614020122484692"/>
          <c:h val="0.89814814814814814"/>
        </c:manualLayout>
      </c:layout>
      <c:pie3DChart>
        <c:varyColors val="1"/>
        <c:ser>
          <c:idx val="0"/>
          <c:order val="0"/>
          <c:tx>
            <c:strRef>
              <c:f>Лист2!$M$13:$M$14</c:f>
              <c:strCache>
                <c:ptCount val="1"/>
                <c:pt idx="0">
                  <c:v>- добрый и хороший – 7% - какой сейчас – 7%</c:v>
                </c:pt>
              </c:strCache>
            </c:strRef>
          </c:tx>
          <c:dPt>
            <c:idx val="0"/>
            <c:bubble3D val="0"/>
            <c:explosion val="9"/>
          </c:dPt>
          <c:cat>
            <c:strRef>
              <c:f>Лист2!$L$15:$L$18</c:f>
              <c:strCache>
                <c:ptCount val="2"/>
                <c:pt idx="0">
                  <c:v>Профессиональные </c:v>
                </c:pt>
                <c:pt idx="1">
                  <c:v>Личностные качества </c:v>
                </c:pt>
              </c:strCache>
            </c:strRef>
          </c:cat>
          <c:val>
            <c:numRef>
              <c:f>Лист2!$M$15:$M$18</c:f>
              <c:numCache>
                <c:formatCode>0%</c:formatCode>
                <c:ptCount val="4"/>
                <c:pt idx="0">
                  <c:v>0.41</c:v>
                </c:pt>
                <c:pt idx="1">
                  <c:v>0.59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6.6171462253853203E-2"/>
          <c:y val="0.52129629629629626"/>
          <c:w val="0.80052646544181982"/>
          <c:h val="0.34798993875765527"/>
        </c:manualLayout>
      </c:layout>
      <c:overlay val="0"/>
      <c:txPr>
        <a:bodyPr/>
        <a:lstStyle/>
        <a:p>
          <a:pPr>
            <a:defRPr sz="3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0.69556</cdr:x>
      <cdr:y>0.227</cdr:y>
    </cdr:from>
    <cdr:to>
      <cdr:x>0.79538</cdr:x>
      <cdr:y>0.36034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72200" y="15567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0.60312</cdr:x>
      <cdr:y>0.143</cdr:y>
    </cdr:from>
    <cdr:to>
      <cdr:x>0.81534</cdr:x>
      <cdr:y>0.27634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525304" y="980728"/>
          <a:ext cx="194421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6000" b="1" dirty="0" smtClean="0">
              <a:solidFill>
                <a:srgbClr val="FF0000"/>
              </a:solidFill>
            </a:rPr>
            <a:t>41</a:t>
          </a:r>
          <a:r>
            <a:rPr lang="en-US" sz="6000" b="1" dirty="0" smtClean="0">
              <a:solidFill>
                <a:srgbClr val="FF0000"/>
              </a:solidFill>
            </a:rPr>
            <a:t>%</a:t>
          </a:r>
          <a:endParaRPr lang="ru-RU" sz="6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0.13151</cdr:x>
      <cdr:y>0.1615</cdr:y>
    </cdr:from>
    <cdr:to>
      <cdr:x>0.23133</cdr:x>
      <cdr:y>0.29484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04824" y="11075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0.13937</cdr:x>
      <cdr:y>0.1405</cdr:y>
    </cdr:from>
    <cdr:to>
      <cdr:x>0.23919</cdr:x>
      <cdr:y>0.27384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76832" y="96356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6000" b="1" dirty="0" smtClean="0">
              <a:solidFill>
                <a:srgbClr val="FF0000"/>
              </a:solidFill>
            </a:rPr>
            <a:t>59</a:t>
          </a:r>
          <a:r>
            <a:rPr lang="ru-RU" sz="6000" b="1" dirty="0" smtClean="0">
              <a:solidFill>
                <a:srgbClr val="FF0000"/>
              </a:solidFill>
            </a:rPr>
            <a:t>%</a:t>
          </a:r>
          <a:endParaRPr lang="ru-RU" sz="6000" b="1" dirty="0">
            <a:solidFill>
              <a:srgbClr val="FF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C0B6-08F6-4310-8442-22602AB80077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3E8069-A80F-461D-B1A1-7C503067409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C0B6-08F6-4310-8442-22602AB80077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8069-A80F-461D-B1A1-7C50306740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C0B6-08F6-4310-8442-22602AB80077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8069-A80F-461D-B1A1-7C50306740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C0B6-08F6-4310-8442-22602AB80077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8069-A80F-461D-B1A1-7C50306740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C0B6-08F6-4310-8442-22602AB80077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8069-A80F-461D-B1A1-7C503067409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C0B6-08F6-4310-8442-22602AB80077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8069-A80F-461D-B1A1-7C503067409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C0B6-08F6-4310-8442-22602AB80077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8069-A80F-461D-B1A1-7C503067409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C0B6-08F6-4310-8442-22602AB80077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8069-A80F-461D-B1A1-7C50306740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C0B6-08F6-4310-8442-22602AB80077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8069-A80F-461D-B1A1-7C50306740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C0B6-08F6-4310-8442-22602AB80077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8069-A80F-461D-B1A1-7C50306740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C0B6-08F6-4310-8442-22602AB80077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8069-A80F-461D-B1A1-7C50306740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FC9C0B6-08F6-4310-8442-22602AB80077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43E8069-A80F-461D-B1A1-7C503067409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hoggoth.ru/edu/07/asemenchuk/12/boo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61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4784" y="980728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«В деле обучения и воспитания, во всем школьном деле ничего нельзя улучшить, минуя голову учителя» </a:t>
            </a:r>
            <a:endParaRPr lang="ru-RU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4000" b="1" i="1" dirty="0" smtClean="0">
                <a:solidFill>
                  <a:srgbClr val="FF0000"/>
                </a:solidFill>
              </a:rPr>
              <a:t>(</a:t>
            </a:r>
            <a:r>
              <a:rPr lang="ru-RU" sz="4000" b="1" i="1" dirty="0">
                <a:solidFill>
                  <a:srgbClr val="FF0000"/>
                </a:solidFill>
              </a:rPr>
              <a:t>К.Д. Ушинский).</a:t>
            </a:r>
            <a:r>
              <a:rPr lang="ru-RU" sz="4000" dirty="0"/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9308" y="573325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Подготовила - учитель математики МБОУ «Гимназия №16» г. Мытищи    Хассику С. Э.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6327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oggoth.ru/edu/07/asemenchuk/12/boo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" y="-3"/>
            <a:ext cx="9161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692696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1. Какой учитель сегодня нужен школе?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582341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- современный и умный – </a:t>
            </a:r>
            <a:r>
              <a:rPr lang="ru-RU" sz="2400" b="1" dirty="0">
                <a:solidFill>
                  <a:srgbClr val="FF0000"/>
                </a:solidFill>
              </a:rPr>
              <a:t>20%</a:t>
            </a:r>
            <a:r>
              <a:rPr lang="ru-RU" sz="2400" b="1" dirty="0"/>
              <a:t> </a:t>
            </a:r>
          </a:p>
          <a:p>
            <a:r>
              <a:rPr lang="ru-RU" sz="2400" b="1" dirty="0"/>
              <a:t>- быть заинтересованным в будущем ребенка-</a:t>
            </a:r>
            <a:r>
              <a:rPr lang="ru-RU" sz="2400" b="1" dirty="0">
                <a:solidFill>
                  <a:srgbClr val="FF0000"/>
                </a:solidFill>
              </a:rPr>
              <a:t>15%</a:t>
            </a:r>
          </a:p>
          <a:p>
            <a:r>
              <a:rPr lang="ru-RU" sz="2400" b="1" dirty="0"/>
              <a:t>- опытный, профессионал в своём предмете – </a:t>
            </a:r>
            <a:r>
              <a:rPr lang="ru-RU" sz="2400" b="1" dirty="0">
                <a:solidFill>
                  <a:srgbClr val="FF0000"/>
                </a:solidFill>
              </a:rPr>
              <a:t>12%</a:t>
            </a:r>
          </a:p>
          <a:p>
            <a:r>
              <a:rPr lang="ru-RU" sz="2400" b="1" dirty="0"/>
              <a:t>- каждый учитель –</a:t>
            </a:r>
            <a:r>
              <a:rPr lang="ru-RU" sz="2400" b="1" dirty="0">
                <a:solidFill>
                  <a:srgbClr val="FF0000"/>
                </a:solidFill>
              </a:rPr>
              <a:t>12%</a:t>
            </a:r>
          </a:p>
          <a:p>
            <a:r>
              <a:rPr lang="ru-RU" sz="2400" b="1" dirty="0"/>
              <a:t>- требовательный –</a:t>
            </a:r>
            <a:r>
              <a:rPr lang="ru-RU" sz="2400" b="1" dirty="0">
                <a:solidFill>
                  <a:srgbClr val="FF0000"/>
                </a:solidFill>
              </a:rPr>
              <a:t>9%</a:t>
            </a:r>
          </a:p>
          <a:p>
            <a:r>
              <a:rPr lang="ru-RU" sz="2400" b="1" dirty="0"/>
              <a:t>- добрый и хороший – </a:t>
            </a:r>
            <a:r>
              <a:rPr lang="ru-RU" sz="2400" b="1" dirty="0">
                <a:solidFill>
                  <a:srgbClr val="FF0000"/>
                </a:solidFill>
              </a:rPr>
              <a:t>7%</a:t>
            </a:r>
          </a:p>
          <a:p>
            <a:r>
              <a:rPr lang="ru-RU" sz="2400" b="1" dirty="0"/>
              <a:t>- какой сейчас – </a:t>
            </a:r>
            <a:r>
              <a:rPr lang="ru-RU" sz="2400" b="1" dirty="0">
                <a:solidFill>
                  <a:srgbClr val="FF0000"/>
                </a:solidFill>
              </a:rPr>
              <a:t>7%</a:t>
            </a:r>
          </a:p>
          <a:p>
            <a:r>
              <a:rPr lang="en-US" sz="2400" b="1" dirty="0"/>
              <a:t>- </a:t>
            </a:r>
            <a:r>
              <a:rPr lang="ru-RU" sz="2400" b="1" dirty="0"/>
              <a:t>быть другом – </a:t>
            </a:r>
            <a:r>
              <a:rPr lang="ru-RU" sz="2400" b="1" dirty="0">
                <a:solidFill>
                  <a:srgbClr val="FF0000"/>
                </a:solidFill>
              </a:rPr>
              <a:t>7</a:t>
            </a:r>
            <a:r>
              <a:rPr lang="en-US" sz="2400" b="1" dirty="0">
                <a:solidFill>
                  <a:srgbClr val="FF0000"/>
                </a:solidFill>
              </a:rPr>
              <a:t>%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/>
              <a:t>- понимающий – </a:t>
            </a:r>
            <a:r>
              <a:rPr lang="ru-RU" sz="2400" b="1" dirty="0">
                <a:solidFill>
                  <a:srgbClr val="FF0000"/>
                </a:solidFill>
              </a:rPr>
              <a:t>5%</a:t>
            </a:r>
          </a:p>
          <a:p>
            <a:r>
              <a:rPr lang="ru-RU" sz="2400" b="1" dirty="0"/>
              <a:t>- умеющий интересно рассказывать – </a:t>
            </a:r>
            <a:r>
              <a:rPr lang="ru-RU" sz="2400" b="1" dirty="0">
                <a:solidFill>
                  <a:srgbClr val="FF0000"/>
                </a:solidFill>
              </a:rPr>
              <a:t>3%</a:t>
            </a:r>
          </a:p>
          <a:p>
            <a:r>
              <a:rPr lang="ru-RU" sz="2400" b="1" dirty="0"/>
              <a:t>- весёлый – </a:t>
            </a:r>
            <a:r>
              <a:rPr lang="ru-RU" sz="2400" b="1" dirty="0">
                <a:solidFill>
                  <a:srgbClr val="FF0000"/>
                </a:solidFill>
              </a:rPr>
              <a:t>3%</a:t>
            </a:r>
          </a:p>
        </p:txBody>
      </p:sp>
    </p:spTree>
    <p:extLst>
      <p:ext uri="{BB962C8B-B14F-4D97-AF65-F5344CB8AC3E}">
        <p14:creationId xmlns:p14="http://schemas.microsoft.com/office/powerpoint/2010/main" val="292648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oggoth.ru/edu/07/asemenchuk/12/boo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40" y="0"/>
            <a:ext cx="9161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764705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2. Какие качества учителя важнее: профессиональные или личностные?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41243"/>
            <a:ext cx="6912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>
                <a:solidFill>
                  <a:srgbClr val="00B050"/>
                </a:solidFill>
              </a:rPr>
              <a:t>А. Профессиональные</a:t>
            </a:r>
            <a:r>
              <a:rPr lang="ru-RU" sz="2000" b="1" dirty="0">
                <a:solidFill>
                  <a:srgbClr val="00B050"/>
                </a:solidFill>
              </a:rPr>
              <a:t> – 41%</a:t>
            </a:r>
          </a:p>
          <a:p>
            <a:r>
              <a:rPr lang="ru-RU" sz="2000" b="1" dirty="0"/>
              <a:t>- умение передавать свои знания –</a:t>
            </a:r>
            <a:r>
              <a:rPr lang="ru-RU" sz="2000" b="1" dirty="0">
                <a:solidFill>
                  <a:srgbClr val="FF0000"/>
                </a:solidFill>
              </a:rPr>
              <a:t>15%</a:t>
            </a:r>
          </a:p>
          <a:p>
            <a:r>
              <a:rPr lang="ru-RU" sz="2000" b="1" dirty="0"/>
              <a:t>- высокая квалификация и профессионализм –</a:t>
            </a:r>
            <a:r>
              <a:rPr lang="ru-RU" sz="2000" b="1" dirty="0">
                <a:solidFill>
                  <a:srgbClr val="FF0000"/>
                </a:solidFill>
              </a:rPr>
              <a:t>13%</a:t>
            </a:r>
          </a:p>
          <a:p>
            <a:r>
              <a:rPr lang="ru-RU" sz="2000" b="1" dirty="0"/>
              <a:t>- прочные знания своего предмета –</a:t>
            </a:r>
            <a:r>
              <a:rPr lang="ru-RU" sz="2000" b="1" dirty="0">
                <a:solidFill>
                  <a:srgbClr val="FF0000"/>
                </a:solidFill>
              </a:rPr>
              <a:t>10%</a:t>
            </a:r>
          </a:p>
          <a:p>
            <a:r>
              <a:rPr lang="ru-RU" sz="2000" b="1" dirty="0"/>
              <a:t>- настойчивость в требованиях – </a:t>
            </a:r>
            <a:r>
              <a:rPr lang="ru-RU" sz="2000" b="1" dirty="0">
                <a:solidFill>
                  <a:srgbClr val="FF0000"/>
                </a:solidFill>
              </a:rPr>
              <a:t>3%</a:t>
            </a:r>
          </a:p>
          <a:p>
            <a:r>
              <a:rPr lang="ru-RU" sz="2000" b="1" i="1" u="sng" dirty="0">
                <a:solidFill>
                  <a:srgbClr val="00B050"/>
                </a:solidFill>
              </a:rPr>
              <a:t>Б. Личностные качества</a:t>
            </a:r>
            <a:r>
              <a:rPr lang="ru-RU" sz="2000" b="1" dirty="0">
                <a:solidFill>
                  <a:srgbClr val="00B050"/>
                </a:solidFill>
              </a:rPr>
              <a:t> – 59%</a:t>
            </a:r>
          </a:p>
          <a:p>
            <a:r>
              <a:rPr lang="ru-RU" sz="2000" b="1" dirty="0"/>
              <a:t>- взаимопонимание и уважение ученика – по </a:t>
            </a:r>
            <a:r>
              <a:rPr lang="ru-RU" sz="2000" b="1" dirty="0">
                <a:solidFill>
                  <a:srgbClr val="FF0000"/>
                </a:solidFill>
              </a:rPr>
              <a:t>13%</a:t>
            </a:r>
          </a:p>
          <a:p>
            <a:r>
              <a:rPr lang="ru-RU" sz="2000" b="1" dirty="0"/>
              <a:t>- индивидуальный подход – </a:t>
            </a:r>
            <a:r>
              <a:rPr lang="ru-RU" sz="2000" b="1" dirty="0">
                <a:solidFill>
                  <a:srgbClr val="FF0000"/>
                </a:solidFill>
              </a:rPr>
              <a:t>9%</a:t>
            </a:r>
          </a:p>
          <a:p>
            <a:r>
              <a:rPr lang="ru-RU" sz="2000" b="1" dirty="0"/>
              <a:t>- заинтересованность в судьбе ученика – </a:t>
            </a:r>
            <a:r>
              <a:rPr lang="ru-RU" sz="2000" b="1" dirty="0">
                <a:solidFill>
                  <a:srgbClr val="FF0000"/>
                </a:solidFill>
              </a:rPr>
              <a:t>8%</a:t>
            </a:r>
          </a:p>
          <a:p>
            <a:r>
              <a:rPr lang="ru-RU" sz="2000" b="1" dirty="0"/>
              <a:t>- доброжелательность – </a:t>
            </a:r>
            <a:r>
              <a:rPr lang="ru-RU" sz="2000" b="1" dirty="0">
                <a:solidFill>
                  <a:srgbClr val="FF0000"/>
                </a:solidFill>
              </a:rPr>
              <a:t>7%</a:t>
            </a:r>
          </a:p>
          <a:p>
            <a:r>
              <a:rPr lang="ru-RU" sz="2000" b="1" dirty="0"/>
              <a:t>- чувство юмора – </a:t>
            </a:r>
            <a:r>
              <a:rPr lang="ru-RU" sz="2000" b="1" dirty="0">
                <a:solidFill>
                  <a:srgbClr val="FF0000"/>
                </a:solidFill>
              </a:rPr>
              <a:t>6%</a:t>
            </a:r>
          </a:p>
          <a:p>
            <a:r>
              <a:rPr lang="ru-RU" sz="2000" b="1" dirty="0"/>
              <a:t>- умение сглаживать конфликты – </a:t>
            </a:r>
            <a:r>
              <a:rPr lang="ru-RU" sz="2000" b="1" dirty="0">
                <a:solidFill>
                  <a:srgbClr val="FF0000"/>
                </a:solidFill>
              </a:rPr>
              <a:t>4%</a:t>
            </a:r>
          </a:p>
        </p:txBody>
      </p:sp>
    </p:spTree>
    <p:extLst>
      <p:ext uri="{BB962C8B-B14F-4D97-AF65-F5344CB8AC3E}">
        <p14:creationId xmlns:p14="http://schemas.microsoft.com/office/powerpoint/2010/main" val="335771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oggoth.ru/edu/07/asemenchuk/12/boo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0"/>
            <a:ext cx="9161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9953149"/>
              </p:ext>
            </p:extLst>
          </p:nvPr>
        </p:nvGraphicFramePr>
        <p:xfrm>
          <a:off x="-17200" y="17161"/>
          <a:ext cx="91612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88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oggoth.ru/edu/07/asemenchuk/12/boo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61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784"/>
            <a:ext cx="9161200" cy="70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319882"/>
            <a:ext cx="50081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Психологическим компонентом в </a:t>
            </a:r>
            <a:r>
              <a:rPr lang="ru-RU" b="1" dirty="0" smtClean="0">
                <a:solidFill>
                  <a:schemeClr val="bg1"/>
                </a:solidFill>
              </a:rPr>
              <a:t>работе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с классом является психологический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климат </a:t>
            </a:r>
            <a:r>
              <a:rPr lang="ru-RU" b="1" dirty="0">
                <a:solidFill>
                  <a:schemeClr val="bg1"/>
                </a:solidFill>
              </a:rPr>
              <a:t>на уроке.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9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oggoth.ru/edu/07/asemenchuk/12/boo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0"/>
            <a:ext cx="9161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0344" y="476672"/>
            <a:ext cx="86936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>
                <a:solidFill>
                  <a:srgbClr val="FF0000"/>
                </a:solidFill>
              </a:rPr>
              <a:t>Профессиональные заповеди педагога </a:t>
            </a:r>
            <a:endParaRPr lang="ru-RU" sz="3200" b="1" i="1" u="sng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00B0F0"/>
                </a:solidFill>
              </a:rPr>
              <a:t>1</a:t>
            </a:r>
            <a:r>
              <a:rPr lang="ru-RU" sz="3200" b="1" dirty="0">
                <a:solidFill>
                  <a:srgbClr val="00B0F0"/>
                </a:solidFill>
              </a:rPr>
              <a:t>.</a:t>
            </a:r>
            <a:r>
              <a:rPr lang="ru-RU" sz="3200" b="1" dirty="0"/>
              <a:t> Всякое дело- в интересах учащихся, и </a:t>
            </a:r>
            <a:r>
              <a:rPr lang="ru-RU" sz="3200" b="1" dirty="0" smtClean="0"/>
              <a:t>ничего- </a:t>
            </a:r>
            <a:r>
              <a:rPr lang="ru-RU" sz="3200" b="1" dirty="0"/>
              <a:t>во вред.</a:t>
            </a:r>
          </a:p>
          <a:p>
            <a:r>
              <a:rPr lang="ru-RU" sz="3200" b="1" dirty="0">
                <a:solidFill>
                  <a:srgbClr val="00B0F0"/>
                </a:solidFill>
              </a:rPr>
              <a:t>2.</a:t>
            </a:r>
            <a:r>
              <a:rPr lang="ru-RU" sz="3200" b="1" dirty="0"/>
              <a:t> Оцениваете поступок, а не личность.</a:t>
            </a:r>
          </a:p>
          <a:p>
            <a:r>
              <a:rPr lang="ru-RU" sz="3200" b="1" dirty="0">
                <a:solidFill>
                  <a:srgbClr val="00B0F0"/>
                </a:solidFill>
              </a:rPr>
              <a:t>3.</a:t>
            </a:r>
            <a:r>
              <a:rPr lang="ru-RU" sz="3200" b="1" dirty="0"/>
              <a:t> Учитель должен быть твердым, но добрым.</a:t>
            </a:r>
          </a:p>
          <a:p>
            <a:r>
              <a:rPr lang="ru-RU" sz="3200" b="1" dirty="0">
                <a:solidFill>
                  <a:srgbClr val="00B0F0"/>
                </a:solidFill>
              </a:rPr>
              <a:t>4.</a:t>
            </a:r>
            <a:r>
              <a:rPr lang="ru-RU" sz="3200" b="1" dirty="0"/>
              <a:t>Педагог! Дорожи своей репутацией.</a:t>
            </a:r>
          </a:p>
          <a:p>
            <a:r>
              <a:rPr lang="ru-RU" sz="3200" b="1" dirty="0">
                <a:solidFill>
                  <a:srgbClr val="00B0F0"/>
                </a:solidFill>
              </a:rPr>
              <a:t>5.</a:t>
            </a:r>
            <a:r>
              <a:rPr lang="ru-RU" sz="3200" b="1" dirty="0"/>
              <a:t> Никогда не предпринимай воспитательных действий в плохом настроении.</a:t>
            </a:r>
          </a:p>
        </p:txBody>
      </p:sp>
    </p:spTree>
    <p:extLst>
      <p:ext uri="{BB962C8B-B14F-4D97-AF65-F5344CB8AC3E}">
        <p14:creationId xmlns:p14="http://schemas.microsoft.com/office/powerpoint/2010/main" val="39781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oggoth.ru/edu/07/asemenchuk/12/boo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0"/>
            <a:ext cx="9161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988840"/>
            <a:ext cx="82089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СПАСИБО ЗА ВНИМАНИЕ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!</a:t>
            </a:r>
            <a:endParaRPr lang="ru-RU" sz="4400" b="1" dirty="0">
              <a:solidFill>
                <a:srgbClr val="FF000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01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shoggoth.ru/edu/07/asemenchuk/12/boo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0"/>
            <a:ext cx="9161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268760"/>
            <a:ext cx="6429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Особая благодарность учителю математики МБОУ </a:t>
            </a:r>
          </a:p>
          <a:p>
            <a:r>
              <a:rPr lang="ru-RU" b="1" dirty="0" smtClean="0"/>
              <a:t>«Гимназия № 16» </a:t>
            </a:r>
            <a:r>
              <a:rPr lang="ru-RU" b="1" dirty="0" err="1" smtClean="0"/>
              <a:t>Ковачевой</a:t>
            </a:r>
            <a:r>
              <a:rPr lang="ru-RU" b="1" dirty="0" smtClean="0"/>
              <a:t> Т.В. за предоставленный </a:t>
            </a:r>
          </a:p>
          <a:p>
            <a:r>
              <a:rPr lang="ru-RU" b="1" dirty="0" smtClean="0"/>
              <a:t>фотоматериал.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093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hoggoth.ru/edu/07/asemenchuk/12/boo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7667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1.</a:t>
            </a:r>
            <a:r>
              <a:rPr lang="ru-RU" sz="4000" b="1" dirty="0" smtClean="0">
                <a:solidFill>
                  <a:srgbClr val="002060"/>
                </a:solidFill>
              </a:rPr>
              <a:t>   Одним </a:t>
            </a:r>
            <a:r>
              <a:rPr lang="ru-RU" sz="4000" b="1" dirty="0">
                <a:solidFill>
                  <a:srgbClr val="002060"/>
                </a:solidFill>
              </a:rPr>
              <a:t>из наиболее важных условий повышения профессиональной компетентности учителя является рост его психологической грамотности, углубление знаний по возрастной и педагогической психологии. </a:t>
            </a:r>
          </a:p>
        </p:txBody>
      </p:sp>
    </p:spTree>
    <p:extLst>
      <p:ext uri="{BB962C8B-B14F-4D97-AF65-F5344CB8AC3E}">
        <p14:creationId xmlns:p14="http://schemas.microsoft.com/office/powerpoint/2010/main" val="104405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oggoth.ru/edu/07/asemenchuk/12/boo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7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76672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2.</a:t>
            </a:r>
            <a:r>
              <a:rPr lang="ru-RU" sz="4000" b="1" dirty="0" smtClean="0">
                <a:solidFill>
                  <a:srgbClr val="002060"/>
                </a:solidFill>
              </a:rPr>
              <a:t>  Дифференцированное </a:t>
            </a:r>
            <a:r>
              <a:rPr lang="ru-RU" sz="4000" b="1" dirty="0">
                <a:solidFill>
                  <a:srgbClr val="002060"/>
                </a:solidFill>
              </a:rPr>
              <a:t>обучение - организация учебно-воспитательного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</a:rPr>
              <a:t>процесса с учетом типовых индивидуальных особенностей </a:t>
            </a:r>
            <a:r>
              <a:rPr lang="ru-RU" sz="4000" b="1" dirty="0" smtClean="0">
                <a:solidFill>
                  <a:srgbClr val="002060"/>
                </a:solidFill>
              </a:rPr>
              <a:t>учащихся.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oggoth.ru/edu/07/asemenchuk/12/boo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6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1\Desktop\фотки для мамули - копия\IMG_19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14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\Desktop\фотки для мамули - копия\IMG_19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14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143" cy="6858000"/>
          </a:xfrm>
          <a:prstGeom prst="rect">
            <a:avLst/>
          </a:prstGeom>
        </p:spPr>
      </p:pic>
      <p:pic>
        <p:nvPicPr>
          <p:cNvPr id="6" name="Рисунок 5" descr="C:\Users\1\Desktop\фотки для мамули - копия\IMG_192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6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6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1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052" y="420624"/>
            <a:ext cx="5145786" cy="91694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ea typeface="+mn-ea"/>
                <a:cs typeface="+mn-cs"/>
              </a:rPr>
              <a:t>Действия учителя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62940" y="1682496"/>
            <a:ext cx="4413116" cy="4764024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Контролировать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Организовывать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Оценивать работу 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Участвовать в работе групп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Предлагать варианты решений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Выступать в роли наставника, исследователя, источника информации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4" t="11001" r="9758" b="-211"/>
          <a:stretch/>
        </p:blipFill>
        <p:spPr>
          <a:xfrm>
            <a:off x="6198070" y="476672"/>
            <a:ext cx="2438400" cy="28702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7" t="8449" r="11150" b="11601"/>
          <a:stretch/>
        </p:blipFill>
        <p:spPr>
          <a:xfrm>
            <a:off x="6192774" y="3581345"/>
            <a:ext cx="2439162" cy="28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12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oggoth.ru/edu/07/asemenchuk/12/boo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6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5" r="10006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" t="8150" r="7213" b="28400"/>
          <a:stretch/>
        </p:blipFill>
        <p:spPr>
          <a:xfrm>
            <a:off x="0" y="0"/>
            <a:ext cx="9137144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 r="3803" b="10172"/>
          <a:stretch/>
        </p:blipFill>
        <p:spPr>
          <a:xfrm>
            <a:off x="0" y="1"/>
            <a:ext cx="9137144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8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oggoth.ru/edu/07/asemenchuk/12/boo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0"/>
            <a:ext cx="9161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988840"/>
            <a:ext cx="82089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3.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 Владеть ИКТ-компетенциями </a:t>
            </a:r>
          </a:p>
        </p:txBody>
      </p:sp>
    </p:spTree>
    <p:extLst>
      <p:ext uri="{BB962C8B-B14F-4D97-AF65-F5344CB8AC3E}">
        <p14:creationId xmlns:p14="http://schemas.microsoft.com/office/powerpoint/2010/main" val="168940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oggoth.ru/edu/07/asemenchuk/12/boo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61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1988840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Интерактивные </a:t>
            </a:r>
            <a:r>
              <a:rPr lang="ru-RU" sz="4000" b="1" dirty="0">
                <a:solidFill>
                  <a:srgbClr val="FF0000"/>
                </a:solidFill>
              </a:rPr>
              <a:t>тестовые технологии 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81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oggoth.ru/edu/07/asemenchuk/12/boo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00" y="-31958"/>
            <a:ext cx="9161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988840"/>
            <a:ext cx="82089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 </a:t>
            </a:r>
            <a:endParaRPr lang="ru-RU" sz="4400" b="1" dirty="0">
              <a:solidFill>
                <a:srgbClr val="00206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050121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4.</a:t>
            </a:r>
            <a:r>
              <a:rPr lang="ru-RU" sz="3600" b="1" dirty="0" smtClean="0"/>
              <a:t> </a:t>
            </a:r>
            <a:r>
              <a:rPr lang="ru-RU" sz="4000" b="1" dirty="0" smtClean="0"/>
              <a:t>Особое </a:t>
            </a:r>
            <a:r>
              <a:rPr lang="ru-RU" sz="4000" b="1" dirty="0"/>
              <a:t>значение в профессиональном становлении педагога играет процесс его профессионально-личностного саморазвития</a:t>
            </a:r>
            <a:r>
              <a:rPr lang="ru-RU" sz="36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6956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391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Действия учителя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17</cp:revision>
  <dcterms:created xsi:type="dcterms:W3CDTF">2016-03-17T18:52:40Z</dcterms:created>
  <dcterms:modified xsi:type="dcterms:W3CDTF">2017-10-08T18:44:19Z</dcterms:modified>
</cp:coreProperties>
</file>